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9144000" cy="5715000" type="screen16x1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83" autoAdjust="0"/>
    <p:restoredTop sz="95400" autoAdjust="0"/>
  </p:normalViewPr>
  <p:slideViewPr>
    <p:cSldViewPr>
      <p:cViewPr>
        <p:scale>
          <a:sx n="100" d="100"/>
          <a:sy n="100" d="100"/>
        </p:scale>
        <p:origin x="-2352" y="-83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501560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7F38F935-68E5-47B6-A7BC-F9712D25FEAC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249363"/>
            <a:ext cx="5397500" cy="33734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810810"/>
            <a:ext cx="5491480" cy="3936117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50155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25D4578B-A742-4ED9-B7BD-0920CD940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5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33425" y="1249363"/>
            <a:ext cx="5397500" cy="3373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4578B-A742-4ED9-B7BD-0920CD94017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1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33425" y="1249363"/>
            <a:ext cx="5397500" cy="3373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4578B-A742-4ED9-B7BD-0920CD9401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47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33425" y="1249363"/>
            <a:ext cx="5397500" cy="3373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4578B-A742-4ED9-B7BD-0920CD94017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91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33425" y="1249363"/>
            <a:ext cx="5397500" cy="3373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4578B-A742-4ED9-B7BD-0920CD9401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0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33425" y="1249363"/>
            <a:ext cx="5397500" cy="3373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4578B-A742-4ED9-B7BD-0920CD94017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57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33425" y="1249363"/>
            <a:ext cx="5397500" cy="3373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4578B-A742-4ED9-B7BD-0920CD9401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0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33425" y="1249363"/>
            <a:ext cx="5397500" cy="3373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4578B-A742-4ED9-B7BD-0920CD9401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43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33425" y="1249363"/>
            <a:ext cx="5397500" cy="3373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4578B-A742-4ED9-B7BD-0920CD94017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246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33425" y="1249363"/>
            <a:ext cx="5397500" cy="337343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4578B-A742-4ED9-B7BD-0920CD94017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3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59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1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9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88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0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1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5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46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573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5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41F53-C16A-46E8-AA4A-83392C07134F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39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61970" rtl="0" eaLnBrk="1" latinLnBrk="1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1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" y="625252"/>
            <a:ext cx="5917484" cy="42890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9785"/>
            <a:ext cx="9149298" cy="5705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7" dirty="0"/>
          </a:p>
        </p:txBody>
      </p:sp>
      <p:sp>
        <p:nvSpPr>
          <p:cNvPr id="8" name="직사각형 7"/>
          <p:cNvSpPr/>
          <p:nvPr/>
        </p:nvSpPr>
        <p:spPr>
          <a:xfrm>
            <a:off x="0" y="6354"/>
            <a:ext cx="1414839" cy="275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화면제목</a:t>
            </a:r>
            <a:endParaRPr lang="ko-KR" altLang="en-US" sz="1167" dirty="0"/>
          </a:p>
        </p:txBody>
      </p:sp>
      <p:sp>
        <p:nvSpPr>
          <p:cNvPr id="9" name="직사각형 8"/>
          <p:cNvSpPr/>
          <p:nvPr/>
        </p:nvSpPr>
        <p:spPr>
          <a:xfrm>
            <a:off x="-1" y="278552"/>
            <a:ext cx="1414839" cy="275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14839" y="10113"/>
            <a:ext cx="7734460" cy="270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err="1">
                <a:solidFill>
                  <a:schemeClr val="tx1"/>
                </a:solidFill>
              </a:rPr>
              <a:t>뉴스피드</a:t>
            </a:r>
            <a:r>
              <a:rPr lang="ko-KR" altLang="en-US" sz="1167" dirty="0">
                <a:solidFill>
                  <a:schemeClr val="tx1"/>
                </a:solidFill>
              </a:rPr>
              <a:t>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14838" y="281995"/>
            <a:ext cx="7734461" cy="27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err="1">
                <a:solidFill>
                  <a:schemeClr val="tx1"/>
                </a:solidFill>
              </a:rPr>
              <a:t>메인화면에서</a:t>
            </a:r>
            <a:r>
              <a:rPr lang="ko-KR" altLang="en-US" sz="1167" dirty="0">
                <a:solidFill>
                  <a:schemeClr val="tx1"/>
                </a:solidFill>
              </a:rPr>
              <a:t> </a:t>
            </a:r>
            <a:r>
              <a:rPr lang="ko-KR" altLang="en-US" sz="1167" dirty="0" err="1">
                <a:solidFill>
                  <a:schemeClr val="tx1"/>
                </a:solidFill>
              </a:rPr>
              <a:t>뉴스피드</a:t>
            </a:r>
            <a:r>
              <a:rPr lang="ko-KR" altLang="en-US" sz="1167" dirty="0">
                <a:solidFill>
                  <a:schemeClr val="tx1"/>
                </a:solidFill>
              </a:rPr>
              <a:t> 버튼을 클릭한 화면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522571"/>
              </p:ext>
            </p:extLst>
          </p:nvPr>
        </p:nvGraphicFramePr>
        <p:xfrm>
          <a:off x="6021117" y="552181"/>
          <a:ext cx="3137138" cy="5159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771"/>
                <a:gridCol w="2878367"/>
              </a:tblGrid>
              <a:tr h="30346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김정윤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/>
                        <a:t>메뉴바의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버튼을 클릭하면 </a:t>
                      </a:r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화면에 제공된다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게시물이 기본값으로 </a:t>
                      </a:r>
                      <a:r>
                        <a:rPr lang="en-US" altLang="ko-KR" sz="900" dirty="0" smtClean="0"/>
                        <a:t>20</a:t>
                      </a:r>
                      <a:r>
                        <a:rPr lang="ko-KR" altLang="en-US" sz="900" dirty="0" smtClean="0"/>
                        <a:t>개 제공된다</a:t>
                      </a:r>
                      <a:r>
                        <a:rPr lang="en-US" altLang="ko-KR" sz="900" dirty="0" smtClean="0"/>
                        <a:t>. 20</a:t>
                      </a:r>
                      <a:r>
                        <a:rPr lang="ko-KR" altLang="en-US" sz="900" dirty="0" smtClean="0"/>
                        <a:t>번째 게시물까지 스크롤을 내리면 서버에서 </a:t>
                      </a:r>
                      <a:r>
                        <a:rPr lang="en-US" altLang="ko-KR" sz="900" dirty="0" smtClean="0"/>
                        <a:t>20</a:t>
                      </a:r>
                      <a:r>
                        <a:rPr lang="ko-KR" altLang="en-US" sz="900" dirty="0" smtClean="0"/>
                        <a:t>개를 추가로 제공한다</a:t>
                      </a:r>
                      <a:r>
                        <a:rPr lang="en-US" altLang="ko-KR" sz="900" dirty="0" smtClean="0"/>
                        <a:t>.(</a:t>
                      </a:r>
                      <a:r>
                        <a:rPr lang="ko-KR" altLang="en-US" sz="900" dirty="0" smtClean="0"/>
                        <a:t>서버에서 처리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비회원일 경우 </a:t>
                      </a:r>
                      <a:r>
                        <a:rPr lang="ko-KR" altLang="en-US" sz="900" dirty="0" err="1" smtClean="0"/>
                        <a:t>알람창이</a:t>
                      </a:r>
                      <a:r>
                        <a:rPr lang="ko-KR" altLang="en-US" sz="900" dirty="0" smtClean="0"/>
                        <a:t> 제공된다</a:t>
                      </a:r>
                      <a:r>
                        <a:rPr lang="en-US" altLang="ko-KR" sz="900" dirty="0" smtClean="0"/>
                        <a:t>.(</a:t>
                      </a:r>
                      <a:r>
                        <a:rPr lang="ko-KR" altLang="en-US" sz="900" dirty="0" smtClean="0"/>
                        <a:t>클라이언트에서 처리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7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게시물이다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사진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설명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레시피</a:t>
                      </a:r>
                      <a:r>
                        <a:rPr lang="ko-KR" altLang="en-US" sz="900" baseline="0" dirty="0" smtClean="0"/>
                        <a:t> 메인 사진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레시피</a:t>
                      </a:r>
                      <a:r>
                        <a:rPr lang="ko-KR" altLang="en-US" sz="900" baseline="0" dirty="0" smtClean="0"/>
                        <a:t> 명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조회수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좋아요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버튼이 있다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게시물이 기본값으로 </a:t>
                      </a:r>
                      <a:r>
                        <a:rPr lang="en-US" altLang="ko-KR" sz="900" baseline="0" dirty="0" smtClean="0"/>
                        <a:t>20</a:t>
                      </a:r>
                      <a:r>
                        <a:rPr lang="ko-KR" altLang="en-US" sz="900" baseline="0" dirty="0" smtClean="0"/>
                        <a:t>개 제공된다</a:t>
                      </a:r>
                      <a:r>
                        <a:rPr lang="en-US" altLang="ko-KR" sz="900" baseline="0" dirty="0" smtClean="0"/>
                        <a:t>.</a:t>
                      </a:r>
                      <a:r>
                        <a:rPr lang="ko-KR" altLang="en-US" sz="900" baseline="0" dirty="0" smtClean="0"/>
                        <a:t> 게시물이 존재하지 않는 경우 </a:t>
                      </a:r>
                      <a:r>
                        <a:rPr lang="en-US" altLang="ko-KR" sz="900" baseline="0" dirty="0" smtClean="0"/>
                        <a:t>＂</a:t>
                      </a:r>
                      <a:r>
                        <a:rPr lang="ko-KR" altLang="en-US" sz="900" baseline="0" dirty="0" smtClean="0"/>
                        <a:t>게시물이 존재하지 않습니다</a:t>
                      </a:r>
                      <a:r>
                        <a:rPr lang="en-US" altLang="ko-KR" sz="900" baseline="0" dirty="0" smtClean="0"/>
                        <a:t>＂</a:t>
                      </a:r>
                      <a:r>
                        <a:rPr lang="ko-KR" altLang="en-US" sz="900" baseline="0" dirty="0" smtClean="0"/>
                        <a:t>의 메시지를 제공한다</a:t>
                      </a:r>
                      <a:r>
                        <a:rPr lang="en-US" altLang="ko-KR" sz="900" baseline="0" dirty="0" smtClean="0"/>
                        <a:t>.(</a:t>
                      </a:r>
                      <a:r>
                        <a:rPr lang="ko-KR" altLang="en-US" sz="900" baseline="0" dirty="0" smtClean="0"/>
                        <a:t>클라이언트에서 처리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1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게시물을 올리거나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좋아요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댓글을</a:t>
                      </a:r>
                      <a:r>
                        <a:rPr lang="ko-KR" altLang="en-US" sz="900" dirty="0" smtClean="0"/>
                        <a:t> 단 사람의 사진이다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클릭하면 해당 사람의 프로필 화면이 제공된다</a:t>
                      </a:r>
                      <a:r>
                        <a:rPr lang="en-US" altLang="ko-KR" sz="900" dirty="0" smtClean="0"/>
                        <a:t>. (</a:t>
                      </a:r>
                      <a:r>
                        <a:rPr lang="ko-KR" altLang="en-US" sz="900" dirty="0" smtClean="0"/>
                        <a:t>서버에서 처리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4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사람의 </a:t>
                      </a:r>
                      <a:r>
                        <a:rPr lang="ko-KR" altLang="en-US" sz="900" dirty="0" err="1" smtClean="0"/>
                        <a:t>레시피에</a:t>
                      </a:r>
                      <a:r>
                        <a:rPr lang="ko-KR" altLang="en-US" sz="900" dirty="0" smtClean="0"/>
                        <a:t> 대한 활동 내역 설명이다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메인 사진이다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ko-KR" altLang="en-US" sz="900" dirty="0" smtClean="0"/>
                        <a:t> 클릭하면 해당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상세보기 화면이 제공된다</a:t>
                      </a:r>
                      <a:r>
                        <a:rPr lang="en-US" altLang="ko-KR" sz="900" dirty="0" smtClean="0"/>
                        <a:t>.(</a:t>
                      </a:r>
                      <a:r>
                        <a:rPr lang="ko-KR" altLang="en-US" sz="900" dirty="0" smtClean="0"/>
                        <a:t>서버에서 처리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조회수 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1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좋아요 개수다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게시물의 좋아요 개수가 늘어나고 하트의 색이 빨간색으로 바뀐다</a:t>
                      </a:r>
                      <a:r>
                        <a:rPr lang="en-US" altLang="ko-KR" sz="900" dirty="0" smtClean="0"/>
                        <a:t>.(</a:t>
                      </a:r>
                      <a:r>
                        <a:rPr lang="ko-KR" altLang="en-US" sz="900" dirty="0" smtClean="0"/>
                        <a:t>클라이언트 처리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92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8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1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순서 정하는 버튼이다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기본값으로 인기순이 지정되어 있다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최신순</a:t>
                      </a:r>
                      <a:r>
                        <a:rPr lang="ko-KR" altLang="en-US" sz="900" dirty="0" smtClean="0"/>
                        <a:t> 버튼을 클릭하면 인기순이 흰색으로 변하고 </a:t>
                      </a:r>
                      <a:r>
                        <a:rPr lang="ko-KR" altLang="en-US" sz="900" dirty="0" err="1" smtClean="0"/>
                        <a:t>최신순이</a:t>
                      </a:r>
                      <a:r>
                        <a:rPr lang="ko-KR" altLang="en-US" sz="900" dirty="0" smtClean="0"/>
                        <a:t> 초록색으로 활성화 된다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그리고 </a:t>
                      </a:r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게시물 순서가 조회순으로 재배열 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marL="0" marR="0" indent="0" algn="l" defTabSz="761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서버에서 처리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899592" y="1417340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2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475656" y="1418980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3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911475" y="1542645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4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35411" y="2065412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5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195977" y="3530590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6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152185" y="3554942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7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52914" y="1370722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8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541354" y="798838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>
            <a:stCxn id="54" idx="3"/>
          </p:cNvCxnSpPr>
          <p:nvPr/>
        </p:nvCxnSpPr>
        <p:spPr>
          <a:xfrm>
            <a:off x="3905113" y="3861116"/>
            <a:ext cx="338004" cy="729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09" y="3715314"/>
            <a:ext cx="291604" cy="291604"/>
          </a:xfrm>
          <a:prstGeom prst="rect">
            <a:avLst/>
          </a:prstGeom>
        </p:spPr>
      </p:pic>
      <p:cxnSp>
        <p:nvCxnSpPr>
          <p:cNvPr id="22" name="직선 연결선 21"/>
          <p:cNvCxnSpPr>
            <a:stCxn id="2" idx="2"/>
          </p:cNvCxnSpPr>
          <p:nvPr/>
        </p:nvCxnSpPr>
        <p:spPr>
          <a:xfrm flipH="1">
            <a:off x="442345" y="1667951"/>
            <a:ext cx="597492" cy="29771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58" b="31100"/>
          <a:stretch/>
        </p:blipFill>
        <p:spPr>
          <a:xfrm>
            <a:off x="124689" y="4635684"/>
            <a:ext cx="3887912" cy="104821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4679746" y="1212699"/>
            <a:ext cx="574380" cy="36572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946" y="4860891"/>
            <a:ext cx="1456556" cy="81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85"/>
            <a:ext cx="9149298" cy="5705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7" dirty="0"/>
          </a:p>
        </p:txBody>
      </p:sp>
      <p:sp>
        <p:nvSpPr>
          <p:cNvPr id="8" name="직사각형 7"/>
          <p:cNvSpPr/>
          <p:nvPr/>
        </p:nvSpPr>
        <p:spPr>
          <a:xfrm>
            <a:off x="0" y="6354"/>
            <a:ext cx="1414839" cy="275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화면제목</a:t>
            </a:r>
            <a:endParaRPr lang="ko-KR" altLang="en-US" sz="1167" dirty="0"/>
          </a:p>
        </p:txBody>
      </p:sp>
      <p:sp>
        <p:nvSpPr>
          <p:cNvPr id="9" name="직사각형 8"/>
          <p:cNvSpPr/>
          <p:nvPr/>
        </p:nvSpPr>
        <p:spPr>
          <a:xfrm>
            <a:off x="-1" y="278552"/>
            <a:ext cx="1414839" cy="275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14839" y="10113"/>
            <a:ext cx="7734460" cy="270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smtClean="0">
                <a:solidFill>
                  <a:schemeClr val="tx1"/>
                </a:solidFill>
              </a:rPr>
              <a:t>등록된 </a:t>
            </a:r>
            <a:r>
              <a:rPr lang="ko-KR" altLang="en-US" sz="1167" dirty="0" err="1" smtClean="0">
                <a:solidFill>
                  <a:schemeClr val="tx1"/>
                </a:solidFill>
              </a:rPr>
              <a:t>팔로우들의</a:t>
            </a:r>
            <a:r>
              <a:rPr lang="ko-KR" altLang="en-US" sz="1167" dirty="0" smtClean="0">
                <a:solidFill>
                  <a:schemeClr val="tx1"/>
                </a:solidFill>
              </a:rPr>
              <a:t> 이벤트 제공</a:t>
            </a:r>
            <a:r>
              <a:rPr lang="en-US" altLang="ko-KR" sz="1167" dirty="0" smtClean="0">
                <a:solidFill>
                  <a:schemeClr val="tx1"/>
                </a:solidFill>
              </a:rPr>
              <a:t>(</a:t>
            </a:r>
            <a:r>
              <a:rPr lang="ko-KR" altLang="en-US" sz="1167" dirty="0" err="1" smtClean="0">
                <a:solidFill>
                  <a:schemeClr val="tx1"/>
                </a:solidFill>
              </a:rPr>
              <a:t>알람</a:t>
            </a:r>
            <a:r>
              <a:rPr lang="en-US" altLang="ko-KR" sz="1167" dirty="0" smtClean="0">
                <a:solidFill>
                  <a:schemeClr val="tx1"/>
                </a:solidFill>
              </a:rPr>
              <a:t>)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4838" y="281995"/>
            <a:ext cx="7734461" cy="27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err="1" smtClean="0">
                <a:solidFill>
                  <a:schemeClr val="tx1"/>
                </a:solidFill>
              </a:rPr>
              <a:t>메인화면에서</a:t>
            </a:r>
            <a:r>
              <a:rPr lang="ko-KR" altLang="en-US" sz="1167" dirty="0" smtClean="0">
                <a:solidFill>
                  <a:schemeClr val="tx1"/>
                </a:solidFill>
              </a:rPr>
              <a:t> </a:t>
            </a:r>
            <a:r>
              <a:rPr lang="ko-KR" altLang="en-US" sz="1167" dirty="0" err="1" smtClean="0">
                <a:solidFill>
                  <a:schemeClr val="tx1"/>
                </a:solidFill>
              </a:rPr>
              <a:t>알람</a:t>
            </a:r>
            <a:r>
              <a:rPr lang="ko-KR" altLang="en-US" sz="1167" dirty="0" smtClean="0">
                <a:solidFill>
                  <a:schemeClr val="tx1"/>
                </a:solidFill>
              </a:rPr>
              <a:t> </a:t>
            </a:r>
            <a:r>
              <a:rPr lang="ko-KR" altLang="en-US" sz="1167" dirty="0">
                <a:solidFill>
                  <a:schemeClr val="tx1"/>
                </a:solidFill>
              </a:rPr>
              <a:t>버튼을 클릭한 화면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94720"/>
              </p:ext>
            </p:extLst>
          </p:nvPr>
        </p:nvGraphicFramePr>
        <p:xfrm>
          <a:off x="6021117" y="552183"/>
          <a:ext cx="3130503" cy="53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576"/>
                <a:gridCol w="2660927"/>
              </a:tblGrid>
              <a:tr h="29631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김정윤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팔로우의</a:t>
                      </a:r>
                      <a:r>
                        <a:rPr lang="ko-KR" altLang="en-US" sz="1000" dirty="0" smtClean="0"/>
                        <a:t> 이벤트 </a:t>
                      </a:r>
                      <a:r>
                        <a:rPr lang="ko-KR" altLang="en-US" sz="1000" dirty="0" err="1" smtClean="0"/>
                        <a:t>알람</a:t>
                      </a:r>
                      <a:r>
                        <a:rPr lang="ko-KR" altLang="en-US" sz="1000" dirty="0" smtClean="0"/>
                        <a:t> 및 내가 작성한 게시물에 대한 </a:t>
                      </a:r>
                      <a:r>
                        <a:rPr lang="ko-KR" altLang="en-US" sz="1000" dirty="0" err="1" smtClean="0"/>
                        <a:t>알람을</a:t>
                      </a:r>
                      <a:r>
                        <a:rPr lang="ko-KR" altLang="en-US" sz="1000" dirty="0" smtClean="0"/>
                        <a:t> 제공하는 버튼이다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err="1" smtClean="0"/>
                        <a:t>메뉴바에서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버튼을 클릭하면 이벤트 목록이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비회원일 경우 </a:t>
                      </a:r>
                      <a:r>
                        <a:rPr lang="ko-KR" altLang="en-US" sz="1000" dirty="0" err="1" smtClean="0"/>
                        <a:t>알람창이</a:t>
                      </a:r>
                      <a:r>
                        <a:rPr lang="ko-KR" altLang="en-US" sz="1000" dirty="0" smtClean="0"/>
                        <a:t>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4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이벤트 목록이다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내가 작성한 게시물에 대한 </a:t>
                      </a:r>
                      <a:r>
                        <a:rPr lang="ko-KR" altLang="en-US" sz="1000" dirty="0" err="1" smtClean="0"/>
                        <a:t>알람</a:t>
                      </a:r>
                      <a:r>
                        <a:rPr lang="ko-KR" altLang="en-US" sz="1000" baseline="0" dirty="0" smtClean="0"/>
                        <a:t> 또는 </a:t>
                      </a:r>
                      <a:r>
                        <a:rPr lang="ko-KR" altLang="en-US" sz="1000" baseline="0" dirty="0" err="1" smtClean="0"/>
                        <a:t>팔로우의</a:t>
                      </a:r>
                      <a:r>
                        <a:rPr lang="ko-KR" altLang="en-US" sz="1000" baseline="0" dirty="0" smtClean="0"/>
                        <a:t> 이벤트 </a:t>
                      </a:r>
                      <a:r>
                        <a:rPr lang="ko-KR" altLang="en-US" sz="1000" baseline="0" dirty="0" err="1" smtClean="0"/>
                        <a:t>알람이</a:t>
                      </a:r>
                      <a:r>
                        <a:rPr lang="ko-KR" altLang="en-US" sz="1000" baseline="0" dirty="0" smtClean="0"/>
                        <a:t> 기본값으로 </a:t>
                      </a:r>
                      <a:r>
                        <a:rPr lang="en-US" altLang="ko-KR" sz="1000" baseline="0" dirty="0" smtClean="0"/>
                        <a:t>7</a:t>
                      </a:r>
                      <a:r>
                        <a:rPr lang="ko-KR" altLang="en-US" sz="1000" baseline="0" dirty="0" smtClean="0"/>
                        <a:t>개 제공된다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이벤트가 없는 경우</a:t>
                      </a:r>
                      <a:r>
                        <a:rPr lang="en-US" altLang="ko-KR" sz="1000" baseline="0" dirty="0" smtClean="0"/>
                        <a:t>, “</a:t>
                      </a:r>
                      <a:r>
                        <a:rPr lang="ko-KR" altLang="en-US" sz="1000" baseline="0" dirty="0" err="1" smtClean="0"/>
                        <a:t>알람이</a:t>
                      </a:r>
                      <a:r>
                        <a:rPr lang="ko-KR" altLang="en-US" sz="1000" baseline="0" dirty="0" smtClean="0"/>
                        <a:t> 존재하지 않습니다</a:t>
                      </a:r>
                      <a:r>
                        <a:rPr lang="en-US" altLang="ko-KR" sz="1000" baseline="0" dirty="0" smtClean="0"/>
                        <a:t>.”</a:t>
                      </a:r>
                      <a:r>
                        <a:rPr lang="ko-KR" altLang="en-US" sz="1000" baseline="0" dirty="0" smtClean="0"/>
                        <a:t>의 메시지가 제공된다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en-US" altLang="ko-KR" sz="1000" dirty="0" smtClean="0"/>
                        <a:t> 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5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알람을</a:t>
                      </a:r>
                      <a:r>
                        <a:rPr lang="ko-KR" altLang="en-US" sz="1000" dirty="0" smtClean="0"/>
                        <a:t> 발생시킨 사람의 프로필 사진이다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프로필 사진을 클릭하면 해당 사용자의 프로필 페이지로 이동한다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1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4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알람의</a:t>
                      </a:r>
                      <a:r>
                        <a:rPr lang="ko-KR" altLang="en-US" sz="1000" dirty="0" smtClean="0"/>
                        <a:t> 내용이다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3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알람의</a:t>
                      </a:r>
                      <a:r>
                        <a:rPr lang="ko-KR" altLang="en-US" sz="1000" dirty="0" smtClean="0"/>
                        <a:t> 현재 시점으로 </a:t>
                      </a:r>
                      <a:r>
                        <a:rPr lang="ko-KR" altLang="en-US" sz="1000" dirty="0" err="1" smtClean="0"/>
                        <a:t>부터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몇일</a:t>
                      </a:r>
                      <a:r>
                        <a:rPr lang="ko-KR" altLang="en-US" sz="1000" dirty="0" smtClean="0"/>
                        <a:t> 전인지의 날짜를 제공한다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클라이언트에서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처리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5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관련 </a:t>
                      </a:r>
                      <a:r>
                        <a:rPr lang="ko-KR" altLang="en-US" sz="1000" dirty="0" err="1" smtClean="0"/>
                        <a:t>알람일</a:t>
                      </a:r>
                      <a:r>
                        <a:rPr lang="ko-KR" altLang="en-US" sz="1000" dirty="0" smtClean="0"/>
                        <a:t> 경우 사진을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사진을 클릭하면 해당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상세보기 페이지로 이동한다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5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알람</a:t>
                      </a:r>
                      <a:r>
                        <a:rPr lang="ko-KR" altLang="en-US" sz="1000" dirty="0" smtClean="0"/>
                        <a:t> 추가로 더 보기 버튼이다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버튼을 클릭하면 이벤트 목록 페이지로 이동한다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1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8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4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9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u="none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13284"/>
            <a:ext cx="5932576" cy="4104456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3621599" y="1529021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481354" y="2002956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00871" y="1697349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381360" y="2103984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88701" y="1697349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117950" y="3649588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381360" y="-997812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9" y="2380668"/>
            <a:ext cx="2212109" cy="1030519"/>
          </a:xfrm>
          <a:prstGeom prst="rect">
            <a:avLst/>
          </a:prstGeom>
        </p:spPr>
      </p:pic>
      <p:cxnSp>
        <p:nvCxnSpPr>
          <p:cNvPr id="19" name="직선 연결선 18"/>
          <p:cNvCxnSpPr>
            <a:stCxn id="45" idx="1"/>
          </p:cNvCxnSpPr>
          <p:nvPr/>
        </p:nvCxnSpPr>
        <p:spPr>
          <a:xfrm flipH="1">
            <a:off x="2195736" y="1654327"/>
            <a:ext cx="1425863" cy="8431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4" b="86237"/>
          <a:stretch/>
        </p:blipFill>
        <p:spPr>
          <a:xfrm>
            <a:off x="35495" y="1285128"/>
            <a:ext cx="5932577" cy="2265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902088" y="1068245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67" y="4022249"/>
            <a:ext cx="1905000" cy="106680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 flipH="1">
            <a:off x="2555776" y="1511710"/>
            <a:ext cx="1512169" cy="25105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4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85"/>
            <a:ext cx="9149298" cy="5705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7" dirty="0"/>
          </a:p>
        </p:txBody>
      </p:sp>
      <p:sp>
        <p:nvSpPr>
          <p:cNvPr id="8" name="직사각형 7"/>
          <p:cNvSpPr/>
          <p:nvPr/>
        </p:nvSpPr>
        <p:spPr>
          <a:xfrm>
            <a:off x="0" y="6354"/>
            <a:ext cx="1414839" cy="275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화면제목</a:t>
            </a:r>
            <a:endParaRPr lang="ko-KR" altLang="en-US" sz="1167" dirty="0"/>
          </a:p>
        </p:txBody>
      </p:sp>
      <p:sp>
        <p:nvSpPr>
          <p:cNvPr id="9" name="직사각형 8"/>
          <p:cNvSpPr/>
          <p:nvPr/>
        </p:nvSpPr>
        <p:spPr>
          <a:xfrm>
            <a:off x="-1" y="278552"/>
            <a:ext cx="1414839" cy="275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14839" y="10113"/>
            <a:ext cx="7734460" cy="270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smtClean="0">
                <a:solidFill>
                  <a:schemeClr val="tx1"/>
                </a:solidFill>
              </a:rPr>
              <a:t>이벤트 목록 페이지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4838" y="281995"/>
            <a:ext cx="7734461" cy="27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err="1" smtClean="0">
                <a:solidFill>
                  <a:schemeClr val="tx1"/>
                </a:solidFill>
              </a:rPr>
              <a:t>메인의</a:t>
            </a:r>
            <a:r>
              <a:rPr lang="ko-KR" altLang="en-US" sz="1167" dirty="0" smtClean="0">
                <a:solidFill>
                  <a:schemeClr val="tx1"/>
                </a:solidFill>
              </a:rPr>
              <a:t> </a:t>
            </a:r>
            <a:r>
              <a:rPr lang="ko-KR" altLang="en-US" sz="1167" dirty="0" err="1" smtClean="0">
                <a:solidFill>
                  <a:schemeClr val="tx1"/>
                </a:solidFill>
              </a:rPr>
              <a:t>알람</a:t>
            </a:r>
            <a:r>
              <a:rPr lang="ko-KR" altLang="en-US" sz="1167" dirty="0" smtClean="0">
                <a:solidFill>
                  <a:schemeClr val="tx1"/>
                </a:solidFill>
              </a:rPr>
              <a:t> 버튼에서 더 보기 버튼 또는 프로필에서 모든 소식 버튼을 선택한 화면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631457"/>
              </p:ext>
            </p:extLst>
          </p:nvPr>
        </p:nvGraphicFramePr>
        <p:xfrm>
          <a:off x="6021117" y="559798"/>
          <a:ext cx="3137138" cy="51552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571"/>
                <a:gridCol w="2666567"/>
              </a:tblGrid>
              <a:tr h="59487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김정윤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93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이벤트 목록 페이지이다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이벤트의 전체 목록을 조회할 수 있다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기본값으로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개가 제공되며 스크롤 바를 내리면 추가적으로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개씩 제공한다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이벤트가 없을 경우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소식이 존재하지 않습니다</a:t>
                      </a:r>
                      <a:r>
                        <a:rPr lang="en-US" altLang="ko-KR" sz="1000" dirty="0" smtClean="0"/>
                        <a:t>”</a:t>
                      </a:r>
                      <a:r>
                        <a:rPr lang="ko-KR" altLang="en-US" sz="1000" dirty="0" smtClean="0"/>
                        <a:t>의 내용을 제공한다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비회원일 경우 </a:t>
                      </a:r>
                      <a:r>
                        <a:rPr lang="ko-KR" altLang="en-US" sz="1000" dirty="0" err="1" smtClean="0"/>
                        <a:t>알람창이</a:t>
                      </a:r>
                      <a:r>
                        <a:rPr lang="ko-KR" altLang="en-US" sz="1000" dirty="0" smtClean="0"/>
                        <a:t>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2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알람을</a:t>
                      </a:r>
                      <a:r>
                        <a:rPr lang="ko-KR" altLang="en-US" sz="1000" dirty="0" smtClean="0"/>
                        <a:t> 발생시킨 사람의 프로필 사진이다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프로필 사진을 클릭하면 해당 사용자의 프로필 페이지로 이동한다</a:t>
                      </a:r>
                      <a:r>
                        <a:rPr lang="en-US" altLang="ko-KR" sz="1000" dirty="0" smtClean="0"/>
                        <a:t>. 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알람의</a:t>
                      </a:r>
                      <a:r>
                        <a:rPr lang="ko-KR" altLang="en-US" sz="1000" dirty="0" smtClean="0"/>
                        <a:t> 내용이다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4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알람의</a:t>
                      </a:r>
                      <a:r>
                        <a:rPr lang="ko-KR" altLang="en-US" sz="1000" dirty="0" smtClean="0"/>
                        <a:t> 현재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시점으로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부터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몇일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전인지의 날짜를 제공한다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클라이언트에서 처리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4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관련 </a:t>
                      </a:r>
                      <a:r>
                        <a:rPr lang="ko-KR" altLang="en-US" sz="1000" dirty="0" err="1" smtClean="0"/>
                        <a:t>알람일</a:t>
                      </a:r>
                      <a:r>
                        <a:rPr lang="ko-KR" altLang="en-US" sz="1000" dirty="0" smtClean="0"/>
                        <a:t> 경우 사진을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사진을 클릭하면 해당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상세보기 페이지로 이동한다</a:t>
                      </a:r>
                      <a:r>
                        <a:rPr lang="en-US" altLang="ko-KR" sz="1000" dirty="0" smtClean="0"/>
                        <a:t>. 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55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3" y="625252"/>
            <a:ext cx="5859401" cy="4053830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42912" y="1716239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907704" y="1485979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13388" y="1905357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26929" y="2273123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28944" y="-978296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03606" y="-982243"/>
            <a:ext cx="276236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621599" y="-989751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381360" y="-997812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6" idx="0"/>
          </p:cNvCxnSpPr>
          <p:nvPr/>
        </p:nvCxnSpPr>
        <p:spPr>
          <a:xfrm flipH="1" flipV="1">
            <a:off x="616199" y="1495784"/>
            <a:ext cx="3005400" cy="3097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80"/>
          <a:stretch/>
        </p:blipFill>
        <p:spPr>
          <a:xfrm>
            <a:off x="1419519" y="4592876"/>
            <a:ext cx="4404159" cy="10244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4" b="86237"/>
          <a:stretch/>
        </p:blipFill>
        <p:spPr>
          <a:xfrm>
            <a:off x="94650" y="985291"/>
            <a:ext cx="5856570" cy="2236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0127" y="673668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324100"/>
            <a:ext cx="1905000" cy="1066800"/>
          </a:xfrm>
          <a:prstGeom prst="rect">
            <a:avLst/>
          </a:prstGeom>
        </p:spPr>
      </p:pic>
      <p:cxnSp>
        <p:nvCxnSpPr>
          <p:cNvPr id="23" name="직선 연결선 22"/>
          <p:cNvCxnSpPr>
            <a:stCxn id="5" idx="1"/>
          </p:cNvCxnSpPr>
          <p:nvPr/>
        </p:nvCxnSpPr>
        <p:spPr>
          <a:xfrm flipH="1" flipV="1">
            <a:off x="616199" y="1495784"/>
            <a:ext cx="3003301" cy="13617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31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" y="818416"/>
            <a:ext cx="5691431" cy="393762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9785"/>
            <a:ext cx="9149298" cy="5705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7" dirty="0"/>
          </a:p>
        </p:txBody>
      </p:sp>
      <p:sp>
        <p:nvSpPr>
          <p:cNvPr id="8" name="직사각형 7"/>
          <p:cNvSpPr/>
          <p:nvPr/>
        </p:nvSpPr>
        <p:spPr>
          <a:xfrm>
            <a:off x="0" y="6354"/>
            <a:ext cx="1414839" cy="275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화면제목</a:t>
            </a:r>
            <a:endParaRPr lang="ko-KR" altLang="en-US" sz="1167" dirty="0"/>
          </a:p>
        </p:txBody>
      </p:sp>
      <p:sp>
        <p:nvSpPr>
          <p:cNvPr id="9" name="직사각형 8"/>
          <p:cNvSpPr/>
          <p:nvPr/>
        </p:nvSpPr>
        <p:spPr>
          <a:xfrm>
            <a:off x="-1" y="278552"/>
            <a:ext cx="1414839" cy="275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14839" y="10113"/>
            <a:ext cx="7734460" cy="270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67" dirty="0" smtClean="0">
                <a:solidFill>
                  <a:schemeClr val="tx1"/>
                </a:solidFill>
              </a:rPr>
              <a:t>SNS</a:t>
            </a:r>
            <a:r>
              <a:rPr lang="ko-KR" altLang="en-US" sz="1167" dirty="0" smtClean="0">
                <a:solidFill>
                  <a:schemeClr val="tx1"/>
                </a:solidFill>
              </a:rPr>
              <a:t>의 친구 목록 화면이다</a:t>
            </a:r>
            <a:r>
              <a:rPr lang="en-US" altLang="ko-KR" sz="1167" dirty="0" smtClean="0">
                <a:solidFill>
                  <a:schemeClr val="tx1"/>
                </a:solidFill>
              </a:rPr>
              <a:t>.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4838" y="281995"/>
            <a:ext cx="7734461" cy="27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smtClean="0">
                <a:solidFill>
                  <a:schemeClr val="tx1"/>
                </a:solidFill>
              </a:rPr>
              <a:t>프로필에서 더 보기 버튼을 클릭하고 친구 목록 버튼을 선택한 화면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03075"/>
              </p:ext>
            </p:extLst>
          </p:nvPr>
        </p:nvGraphicFramePr>
        <p:xfrm>
          <a:off x="6021117" y="552179"/>
          <a:ext cx="3137138" cy="5162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571"/>
                <a:gridCol w="2666567"/>
              </a:tblGrid>
              <a:tr h="43476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김정윤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1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친구 목록 화면이다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선택한 </a:t>
                      </a:r>
                      <a:r>
                        <a:rPr lang="en-US" altLang="ko-KR" sz="1000" dirty="0" smtClean="0"/>
                        <a:t>SNS</a:t>
                      </a:r>
                      <a:r>
                        <a:rPr lang="ko-KR" altLang="en-US" sz="1000" dirty="0" smtClean="0"/>
                        <a:t>계정과 연동된 회원의 목록을 기본값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err="1" smtClean="0"/>
                        <a:t>개제공한다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해당 회원의 프로필 사진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팔로우</a:t>
                      </a:r>
                      <a:r>
                        <a:rPr lang="ko-KR" altLang="en-US" sz="1000" dirty="0" smtClean="0"/>
                        <a:t> 버튼을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스크롤 바를 내려서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번째 회원에 닿으면 서버는 목록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개를 추가로 제공한다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비회원일 경우 </a:t>
                      </a:r>
                      <a:r>
                        <a:rPr lang="ko-KR" altLang="en-US" sz="1000" dirty="0" err="1" smtClean="0"/>
                        <a:t>알람창이</a:t>
                      </a:r>
                      <a:r>
                        <a:rPr lang="ko-KR" altLang="en-US" sz="1000" dirty="0" smtClean="0"/>
                        <a:t>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5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만약 연동된 </a:t>
                      </a:r>
                      <a:r>
                        <a:rPr lang="en-US" altLang="ko-KR" sz="1000" dirty="0" smtClean="0"/>
                        <a:t>SNS</a:t>
                      </a:r>
                      <a:r>
                        <a:rPr lang="ko-KR" altLang="en-US" sz="1000" dirty="0" smtClean="0"/>
                        <a:t>가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개이면 선택 카테고리를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만약 연동된 </a:t>
                      </a:r>
                      <a:r>
                        <a:rPr lang="en-US" altLang="ko-KR" sz="1000" dirty="0" smtClean="0"/>
                        <a:t>SNS</a:t>
                      </a:r>
                      <a:r>
                        <a:rPr lang="ko-KR" altLang="en-US" sz="1000" dirty="0" smtClean="0"/>
                        <a:t>가 </a:t>
                      </a:r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개이면 연동된 </a:t>
                      </a:r>
                      <a:r>
                        <a:rPr lang="en-US" altLang="ko-KR" sz="1000" dirty="0" smtClean="0"/>
                        <a:t>SNS</a:t>
                      </a:r>
                      <a:r>
                        <a:rPr lang="ko-KR" altLang="en-US" sz="1000" dirty="0" smtClean="0"/>
                        <a:t>의 이름의 카테고리를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만약 연동된 </a:t>
                      </a:r>
                      <a:r>
                        <a:rPr lang="en-US" altLang="ko-KR" sz="1000" dirty="0" smtClean="0"/>
                        <a:t>SNS</a:t>
                      </a:r>
                      <a:r>
                        <a:rPr lang="ko-KR" altLang="en-US" sz="1000" dirty="0" smtClean="0"/>
                        <a:t>가 없으면 </a:t>
                      </a:r>
                      <a:r>
                        <a:rPr lang="ko-KR" altLang="en-US" sz="1000" dirty="0" err="1" smtClean="0"/>
                        <a:t>알림창을</a:t>
                      </a:r>
                      <a:r>
                        <a:rPr lang="ko-KR" altLang="en-US" sz="1000" dirty="0" smtClean="0"/>
                        <a:t> 제공한다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8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회원의 프로필 사진이다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클릭하면 해당 회원의 프로필 화면이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4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4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회원의 이름이다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클릭하면 해당 회원의 프로필 화면이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5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회원의 </a:t>
                      </a:r>
                      <a:r>
                        <a:rPr lang="ko-KR" altLang="en-US" sz="1000" dirty="0" err="1" smtClean="0"/>
                        <a:t>팔로우하기</a:t>
                      </a:r>
                      <a:r>
                        <a:rPr lang="ko-KR" altLang="en-US" sz="1000" dirty="0" smtClean="0"/>
                        <a:t> 버튼이다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err="1" smtClean="0"/>
                        <a:t>팔로우가</a:t>
                      </a:r>
                      <a:r>
                        <a:rPr lang="ko-KR" altLang="en-US" sz="1000" dirty="0" smtClean="0"/>
                        <a:t> 비활성인 경우 클릭하면 </a:t>
                      </a:r>
                      <a:r>
                        <a:rPr lang="ko-KR" altLang="en-US" sz="1000" dirty="0" err="1" smtClean="0"/>
                        <a:t>팔로우가</a:t>
                      </a:r>
                      <a:r>
                        <a:rPr lang="ko-KR" altLang="en-US" sz="1000" dirty="0" smtClean="0"/>
                        <a:t> 활성화 되고 색이 초록색으로 바뀐다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활성인 경우 클릭하면 </a:t>
                      </a:r>
                      <a:r>
                        <a:rPr lang="ko-KR" altLang="en-US" sz="1000" dirty="0" err="1" smtClean="0"/>
                        <a:t>팔로우가</a:t>
                      </a:r>
                      <a:r>
                        <a:rPr lang="ko-KR" altLang="en-US" sz="1000" dirty="0" smtClean="0"/>
                        <a:t> 비활성화 되고 원래의 색으로 바뀐다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4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90140" y="1345332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032" y="2222411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71600" y="2219460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339752" y="2219459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756611" y="-505998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149266" y="-505998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23928" y="-509945"/>
            <a:ext cx="276236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541921" y="-517453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301682" y="-525514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75656" y="1814685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/>
          <p:cNvCxnSpPr>
            <a:stCxn id="14" idx="1"/>
          </p:cNvCxnSpPr>
          <p:nvPr/>
        </p:nvCxnSpPr>
        <p:spPr>
          <a:xfrm flipH="1" flipV="1">
            <a:off x="1222501" y="2018086"/>
            <a:ext cx="3127432" cy="21754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33" y="3819740"/>
            <a:ext cx="1642204" cy="7476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" t="50762" r="82050" b="42938"/>
          <a:stretch/>
        </p:blipFill>
        <p:spPr>
          <a:xfrm>
            <a:off x="4196989" y="2065296"/>
            <a:ext cx="1296144" cy="3600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19" b="35038"/>
          <a:stretch/>
        </p:blipFill>
        <p:spPr>
          <a:xfrm>
            <a:off x="4261348" y="2787226"/>
            <a:ext cx="1244178" cy="427155"/>
          </a:xfrm>
          <a:prstGeom prst="rect">
            <a:avLst/>
          </a:prstGeom>
        </p:spPr>
      </p:pic>
      <p:cxnSp>
        <p:nvCxnSpPr>
          <p:cNvPr id="26" name="직선 연결선 25"/>
          <p:cNvCxnSpPr>
            <a:stCxn id="3" idx="1"/>
          </p:cNvCxnSpPr>
          <p:nvPr/>
        </p:nvCxnSpPr>
        <p:spPr>
          <a:xfrm flipH="1" flipV="1">
            <a:off x="1313766" y="1993265"/>
            <a:ext cx="2883223" cy="2520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3" idx="1"/>
          </p:cNvCxnSpPr>
          <p:nvPr/>
        </p:nvCxnSpPr>
        <p:spPr>
          <a:xfrm flipH="1" flipV="1">
            <a:off x="1293609" y="2023785"/>
            <a:ext cx="2967739" cy="9770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9" idx="0"/>
            <a:endCxn id="2" idx="3"/>
          </p:cNvCxnSpPr>
          <p:nvPr/>
        </p:nvCxnSpPr>
        <p:spPr>
          <a:xfrm flipH="1" flipV="1">
            <a:off x="370629" y="1470638"/>
            <a:ext cx="1539272" cy="24245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62" b="59215"/>
          <a:stretch/>
        </p:blipFill>
        <p:spPr>
          <a:xfrm>
            <a:off x="1128417" y="3895172"/>
            <a:ext cx="1562967" cy="1782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90" y="624986"/>
            <a:ext cx="1623420" cy="909115"/>
          </a:xfrm>
          <a:prstGeom prst="rect">
            <a:avLst/>
          </a:prstGeom>
        </p:spPr>
      </p:pic>
      <p:cxnSp>
        <p:nvCxnSpPr>
          <p:cNvPr id="30" name="직선 연결선 29"/>
          <p:cNvCxnSpPr>
            <a:stCxn id="5" idx="1"/>
            <a:endCxn id="2" idx="3"/>
          </p:cNvCxnSpPr>
          <p:nvPr/>
        </p:nvCxnSpPr>
        <p:spPr>
          <a:xfrm flipH="1">
            <a:off x="370629" y="1079544"/>
            <a:ext cx="1819761" cy="3910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7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85"/>
            <a:ext cx="9149298" cy="5705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7" dirty="0"/>
          </a:p>
        </p:txBody>
      </p:sp>
      <p:sp>
        <p:nvSpPr>
          <p:cNvPr id="8" name="직사각형 7"/>
          <p:cNvSpPr/>
          <p:nvPr/>
        </p:nvSpPr>
        <p:spPr>
          <a:xfrm>
            <a:off x="0" y="6354"/>
            <a:ext cx="1414839" cy="275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화면제목</a:t>
            </a:r>
            <a:endParaRPr lang="ko-KR" altLang="en-US" sz="1167" dirty="0"/>
          </a:p>
        </p:txBody>
      </p:sp>
      <p:sp>
        <p:nvSpPr>
          <p:cNvPr id="9" name="직사각형 8"/>
          <p:cNvSpPr/>
          <p:nvPr/>
        </p:nvSpPr>
        <p:spPr>
          <a:xfrm>
            <a:off x="-1" y="278552"/>
            <a:ext cx="1414839" cy="275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14839" y="10113"/>
            <a:ext cx="7734460" cy="270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smtClean="0">
                <a:solidFill>
                  <a:schemeClr val="tx1"/>
                </a:solidFill>
              </a:rPr>
              <a:t>동영상 목록 화면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4838" y="281995"/>
            <a:ext cx="7734461" cy="27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err="1">
                <a:solidFill>
                  <a:schemeClr val="tx1"/>
                </a:solidFill>
              </a:rPr>
              <a:t>메인화면에서</a:t>
            </a:r>
            <a:r>
              <a:rPr lang="ko-KR" altLang="en-US" sz="1167" dirty="0">
                <a:solidFill>
                  <a:schemeClr val="tx1"/>
                </a:solidFill>
              </a:rPr>
              <a:t> </a:t>
            </a:r>
            <a:r>
              <a:rPr lang="ko-KR" altLang="en-US" sz="1167" dirty="0" smtClean="0">
                <a:solidFill>
                  <a:schemeClr val="tx1"/>
                </a:solidFill>
              </a:rPr>
              <a:t>동영상 전체보기 버튼을 클릭한 화면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18282"/>
              </p:ext>
            </p:extLst>
          </p:nvPr>
        </p:nvGraphicFramePr>
        <p:xfrm>
          <a:off x="6012160" y="552184"/>
          <a:ext cx="3145461" cy="51458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032"/>
                <a:gridCol w="2857429"/>
              </a:tblGrid>
              <a:tr h="30920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김정윤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3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동영상 전체 목록 화면이다</a:t>
                      </a:r>
                      <a:r>
                        <a:rPr lang="en-US" altLang="ko-KR" sz="1000" dirty="0" smtClean="0"/>
                        <a:t>. TV</a:t>
                      </a:r>
                      <a:r>
                        <a:rPr lang="ko-KR" altLang="en-US" sz="1000" dirty="0" smtClean="0"/>
                        <a:t>프로그램 카테고리와 그에 해당하는 동영상 목록을 기본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스크롤 바를 내려서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개째가 되면 서버에서 추가로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개까지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해당 동영상이 존재하지 않는 경우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해당 동영상이 존재하지 않습니다</a:t>
                      </a:r>
                      <a:r>
                        <a:rPr lang="en-US" altLang="ko-KR" sz="1000" dirty="0" smtClean="0"/>
                        <a:t>”</a:t>
                      </a:r>
                      <a:r>
                        <a:rPr lang="ko-KR" altLang="en-US" sz="1000" dirty="0" smtClean="0"/>
                        <a:t>의 메시지를 제공한다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1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TV</a:t>
                      </a:r>
                      <a:r>
                        <a:rPr lang="ko-KR" altLang="en-US" sz="1000" dirty="0" smtClean="0"/>
                        <a:t>프로그램 카테고리이다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카테고리를 클릭하면 해당 </a:t>
                      </a:r>
                      <a:r>
                        <a:rPr lang="en-US" altLang="ko-KR" sz="1000" dirty="0" smtClean="0"/>
                        <a:t>TV</a:t>
                      </a:r>
                      <a:r>
                        <a:rPr lang="ko-KR" altLang="en-US" sz="1000" dirty="0" smtClean="0"/>
                        <a:t>프로그램의 동영상 목록이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동영상 게시물이다</a:t>
                      </a:r>
                      <a:r>
                        <a:rPr lang="en-US" altLang="ko-KR" sz="1000" dirty="0" smtClean="0"/>
                        <a:t>. 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4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1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동영상 게시물에 마우스를 올려다 놓았을 때의 화면이다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err="1" smtClean="0"/>
                        <a:t>레시피를</a:t>
                      </a:r>
                      <a:r>
                        <a:rPr lang="ko-KR" altLang="en-US" sz="1000" dirty="0" smtClean="0"/>
                        <a:t> 평가할 수 있는 포크와 좋아요 버튼이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회색 영역을 클릭하면 동영상이 첨부된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상세보기 페이지가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레시피에</a:t>
                      </a:r>
                      <a:r>
                        <a:rPr lang="ko-KR" altLang="en-US" sz="1000" dirty="0" smtClean="0"/>
                        <a:t> 대한 점수를 배길 수 있는 포크 버튼이다</a:t>
                      </a:r>
                      <a:r>
                        <a:rPr lang="en-US" altLang="ko-KR" sz="1000" dirty="0" smtClean="0"/>
                        <a:t>. 0~5</a:t>
                      </a:r>
                      <a:r>
                        <a:rPr lang="ko-KR" altLang="en-US" sz="1000" dirty="0" smtClean="0"/>
                        <a:t>점까지 매길 수 있으며</a:t>
                      </a:r>
                      <a:r>
                        <a:rPr lang="ko-KR" altLang="en-US" sz="1000" baseline="0" dirty="0" smtClean="0"/>
                        <a:t> 점수를 매기지 않아도 무관하다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점수를 매기면 색이 채워지고 매기지 않으면 흰색이다</a:t>
                      </a:r>
                      <a:r>
                        <a:rPr lang="en-US" altLang="ko-KR" sz="1000" baseline="0" dirty="0" smtClean="0"/>
                        <a:t>.(</a:t>
                      </a:r>
                      <a:r>
                        <a:rPr lang="ko-KR" altLang="en-US" sz="1000" baseline="0" dirty="0" smtClean="0"/>
                        <a:t>클라이언트에서 처리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1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좋아요 버튼이다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baseline="0" dirty="0" smtClean="0"/>
                        <a:t> 하트 </a:t>
                      </a:r>
                      <a:r>
                        <a:rPr lang="ko-KR" altLang="en-US" sz="1000" baseline="0" dirty="0" err="1" smtClean="0"/>
                        <a:t>이모티콘이</a:t>
                      </a:r>
                      <a:r>
                        <a:rPr lang="ko-KR" altLang="en-US" sz="1000" baseline="0" dirty="0" smtClean="0"/>
                        <a:t> 흰색이면 클릭하면</a:t>
                      </a:r>
                      <a:r>
                        <a:rPr lang="ko-KR" altLang="en-US" sz="1000" dirty="0" smtClean="0"/>
                        <a:t> 활성화</a:t>
                      </a:r>
                      <a:r>
                        <a:rPr lang="ko-KR" altLang="en-US" sz="1000" baseline="0" dirty="0" smtClean="0"/>
                        <a:t> 되고 빨간색으로 바뀐다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하트 </a:t>
                      </a:r>
                      <a:r>
                        <a:rPr lang="ko-KR" altLang="en-US" sz="1000" baseline="0" dirty="0" err="1" smtClean="0"/>
                        <a:t>이모티콘이</a:t>
                      </a:r>
                      <a:r>
                        <a:rPr lang="ko-KR" altLang="en-US" sz="1000" baseline="0" dirty="0" smtClean="0"/>
                        <a:t> 빨간색이면 클릭하면 비활성화 되고 흰색으로 바뀐다</a:t>
                      </a:r>
                      <a:r>
                        <a:rPr lang="en-US" altLang="ko-KR" sz="1000" baseline="0" dirty="0" smtClean="0"/>
                        <a:t>. (</a:t>
                      </a:r>
                      <a:r>
                        <a:rPr lang="ko-KR" altLang="en-US" sz="1000" baseline="0" dirty="0" smtClean="0"/>
                        <a:t>클라이언트에서 처리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67"/>
          <a:stretch/>
        </p:blipFill>
        <p:spPr>
          <a:xfrm>
            <a:off x="48904" y="822550"/>
            <a:ext cx="5853398" cy="405117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 flipH="1" flipV="1">
            <a:off x="2379257" y="2618985"/>
            <a:ext cx="1080885" cy="21431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4486" y="697243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6753" y="1273324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414838" y="1523935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211960" y="-347212"/>
            <a:ext cx="276236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29953" y="-354720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589714" y="-362781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6"/>
          <a:stretch/>
        </p:blipFill>
        <p:spPr>
          <a:xfrm>
            <a:off x="3493432" y="4197210"/>
            <a:ext cx="2450023" cy="13245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7" name="직사각형 46"/>
          <p:cNvSpPr/>
          <p:nvPr/>
        </p:nvSpPr>
        <p:spPr>
          <a:xfrm>
            <a:off x="3524519" y="4115790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49032" y="4797207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69589" y="5167460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23" idx="2"/>
          </p:cNvCxnSpPr>
          <p:nvPr/>
        </p:nvCxnSpPr>
        <p:spPr>
          <a:xfrm flipH="1">
            <a:off x="4519986" y="4073706"/>
            <a:ext cx="1156498" cy="13500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82" y="3782102"/>
            <a:ext cx="291604" cy="2916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57" b="67640"/>
          <a:stretch/>
        </p:blipFill>
        <p:spPr>
          <a:xfrm>
            <a:off x="282712" y="4269011"/>
            <a:ext cx="2931654" cy="12684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7" name="직선 연결선 26"/>
          <p:cNvCxnSpPr>
            <a:stCxn id="7" idx="0"/>
            <a:endCxn id="2" idx="2"/>
          </p:cNvCxnSpPr>
          <p:nvPr/>
        </p:nvCxnSpPr>
        <p:spPr>
          <a:xfrm flipH="1" flipV="1">
            <a:off x="214731" y="947854"/>
            <a:ext cx="1533808" cy="33211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5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1" b="13881"/>
          <a:stretch/>
        </p:blipFill>
        <p:spPr>
          <a:xfrm>
            <a:off x="2905701" y="628854"/>
            <a:ext cx="2209338" cy="446089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921939" y="626374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9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01" t="13460" b="13460"/>
          <a:stretch/>
        </p:blipFill>
        <p:spPr>
          <a:xfrm>
            <a:off x="59093" y="571656"/>
            <a:ext cx="2507567" cy="51433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9785"/>
            <a:ext cx="9149298" cy="5705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7" dirty="0"/>
          </a:p>
        </p:txBody>
      </p:sp>
      <p:sp>
        <p:nvSpPr>
          <p:cNvPr id="8" name="직사각형 7"/>
          <p:cNvSpPr/>
          <p:nvPr/>
        </p:nvSpPr>
        <p:spPr>
          <a:xfrm>
            <a:off x="0" y="6354"/>
            <a:ext cx="1414839" cy="275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화면제목</a:t>
            </a:r>
            <a:endParaRPr lang="ko-KR" altLang="en-US" sz="1167" dirty="0"/>
          </a:p>
        </p:txBody>
      </p:sp>
      <p:sp>
        <p:nvSpPr>
          <p:cNvPr id="9" name="직사각형 8"/>
          <p:cNvSpPr/>
          <p:nvPr/>
        </p:nvSpPr>
        <p:spPr>
          <a:xfrm>
            <a:off x="-1" y="278552"/>
            <a:ext cx="1414839" cy="275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14839" y="10113"/>
            <a:ext cx="7734460" cy="270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err="1">
                <a:solidFill>
                  <a:schemeClr val="tx1"/>
                </a:solidFill>
              </a:rPr>
              <a:t>뉴스피드</a:t>
            </a:r>
            <a:r>
              <a:rPr lang="ko-KR" altLang="en-US" sz="1167" dirty="0">
                <a:solidFill>
                  <a:schemeClr val="tx1"/>
                </a:solidFill>
              </a:rPr>
              <a:t>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14838" y="281995"/>
            <a:ext cx="7734461" cy="27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err="1">
                <a:solidFill>
                  <a:schemeClr val="tx1"/>
                </a:solidFill>
              </a:rPr>
              <a:t>메인화면에서</a:t>
            </a:r>
            <a:r>
              <a:rPr lang="ko-KR" altLang="en-US" sz="1167" dirty="0">
                <a:solidFill>
                  <a:schemeClr val="tx1"/>
                </a:solidFill>
              </a:rPr>
              <a:t> </a:t>
            </a:r>
            <a:r>
              <a:rPr lang="ko-KR" altLang="en-US" sz="1167" dirty="0" err="1">
                <a:solidFill>
                  <a:schemeClr val="tx1"/>
                </a:solidFill>
              </a:rPr>
              <a:t>뉴스피드</a:t>
            </a:r>
            <a:r>
              <a:rPr lang="ko-KR" altLang="en-US" sz="1167" dirty="0">
                <a:solidFill>
                  <a:schemeClr val="tx1"/>
                </a:solidFill>
              </a:rPr>
              <a:t> 버튼을 클릭한 화면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866912"/>
              </p:ext>
            </p:extLst>
          </p:nvPr>
        </p:nvGraphicFramePr>
        <p:xfrm>
          <a:off x="6021117" y="552178"/>
          <a:ext cx="3137138" cy="515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075"/>
                <a:gridCol w="2858063"/>
              </a:tblGrid>
              <a:tr h="3166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김정윤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0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1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화면이다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게시물이 기본값으로 </a:t>
                      </a:r>
                      <a:r>
                        <a:rPr lang="en-US" altLang="ko-KR" sz="900" dirty="0" smtClean="0"/>
                        <a:t>20</a:t>
                      </a:r>
                      <a:r>
                        <a:rPr lang="ko-KR" altLang="en-US" sz="900" dirty="0" smtClean="0"/>
                        <a:t>개 제공된다</a:t>
                      </a:r>
                      <a:r>
                        <a:rPr lang="en-US" altLang="ko-KR" sz="900" dirty="0" smtClean="0"/>
                        <a:t>. 20</a:t>
                      </a:r>
                      <a:r>
                        <a:rPr lang="ko-KR" altLang="en-US" sz="900" dirty="0" smtClean="0"/>
                        <a:t>번째 게시물까지 스크롤을 내리면 서버에서 </a:t>
                      </a:r>
                      <a:r>
                        <a:rPr lang="en-US" altLang="ko-KR" sz="900" dirty="0" smtClean="0"/>
                        <a:t>20</a:t>
                      </a:r>
                      <a:r>
                        <a:rPr lang="ko-KR" altLang="en-US" sz="900" dirty="0" smtClean="0"/>
                        <a:t>개를 추가로 제공한다</a:t>
                      </a:r>
                      <a:r>
                        <a:rPr lang="en-US" altLang="ko-KR" sz="900" dirty="0" smtClean="0"/>
                        <a:t>. (</a:t>
                      </a:r>
                      <a:r>
                        <a:rPr lang="ko-KR" altLang="en-US" sz="900" dirty="0" smtClean="0"/>
                        <a:t>서버에서 처리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비회원일 경우 </a:t>
                      </a:r>
                      <a:r>
                        <a:rPr lang="ko-KR" altLang="en-US" sz="900" dirty="0" err="1" smtClean="0"/>
                        <a:t>알람창이</a:t>
                      </a:r>
                      <a:r>
                        <a:rPr lang="ko-KR" altLang="en-US" sz="900" dirty="0" smtClean="0"/>
                        <a:t> 제공된다</a:t>
                      </a:r>
                      <a:r>
                        <a:rPr lang="en-US" altLang="ko-KR" sz="900" dirty="0" smtClean="0"/>
                        <a:t>.(</a:t>
                      </a:r>
                      <a:r>
                        <a:rPr lang="ko-KR" altLang="en-US" sz="900" dirty="0" smtClean="0"/>
                        <a:t>클라이언트에서 처리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8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1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순서 정하는 버튼이다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기본값으로 인기순이 지정되어 있다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최신순</a:t>
                      </a:r>
                      <a:r>
                        <a:rPr lang="ko-KR" altLang="en-US" sz="900" dirty="0" smtClean="0"/>
                        <a:t> 버튼을 클릭하면 인기순이 흰색으로 변하고 </a:t>
                      </a:r>
                      <a:r>
                        <a:rPr lang="ko-KR" altLang="en-US" sz="900" dirty="0" err="1" smtClean="0"/>
                        <a:t>최신순이</a:t>
                      </a:r>
                      <a:r>
                        <a:rPr lang="ko-KR" altLang="en-US" sz="900" dirty="0" smtClean="0"/>
                        <a:t> 초록색으로 활성화 된다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그리고 </a:t>
                      </a:r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게시물 순서가 조회순으로 재배열 된다</a:t>
                      </a:r>
                      <a:r>
                        <a:rPr lang="en-US" altLang="ko-KR" sz="900" dirty="0" smtClean="0"/>
                        <a:t>. (</a:t>
                      </a:r>
                      <a:r>
                        <a:rPr lang="ko-KR" altLang="en-US" sz="900" dirty="0" smtClean="0"/>
                        <a:t>서버에서 처리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게시물이다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사진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설명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레시피</a:t>
                      </a:r>
                      <a:r>
                        <a:rPr lang="ko-KR" altLang="en-US" sz="900" baseline="0" dirty="0" smtClean="0"/>
                        <a:t> 메인 사진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레시피</a:t>
                      </a:r>
                      <a:r>
                        <a:rPr lang="ko-KR" altLang="en-US" sz="900" baseline="0" dirty="0" smtClean="0"/>
                        <a:t> 명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조회수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좋아요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버튼이 있다</a:t>
                      </a:r>
                      <a:r>
                        <a:rPr lang="en-US" altLang="ko-KR" sz="900" baseline="0" dirty="0" smtClean="0"/>
                        <a:t>. </a:t>
                      </a:r>
                      <a:endParaRPr lang="ko-KR" altLang="en-US" sz="9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4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게시물을 올리거나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좋아요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댓글을</a:t>
                      </a:r>
                      <a:r>
                        <a:rPr lang="ko-KR" altLang="en-US" sz="900" dirty="0" smtClean="0"/>
                        <a:t> 단 사람의 사진이다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클릭하면 해당 사람의 프로필 화면이 제공된다</a:t>
                      </a:r>
                      <a:r>
                        <a:rPr lang="en-US" altLang="ko-KR" sz="900" dirty="0" smtClean="0"/>
                        <a:t>. (</a:t>
                      </a:r>
                      <a:r>
                        <a:rPr lang="ko-KR" altLang="en-US" sz="900" dirty="0" smtClean="0"/>
                        <a:t>서버에서 처리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사람의 </a:t>
                      </a:r>
                      <a:r>
                        <a:rPr lang="ko-KR" altLang="en-US" sz="900" dirty="0" err="1" smtClean="0"/>
                        <a:t>레시피에</a:t>
                      </a:r>
                      <a:r>
                        <a:rPr lang="ko-KR" altLang="en-US" sz="900" dirty="0" smtClean="0"/>
                        <a:t> 대한 활동 내역 설명이다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메인 사진이다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ko-KR" altLang="en-US" sz="900" dirty="0" smtClean="0"/>
                        <a:t> 클릭하면 해당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상세보기 화면이 제공된다</a:t>
                      </a:r>
                      <a:r>
                        <a:rPr lang="en-US" altLang="ko-KR" sz="900" dirty="0" smtClean="0"/>
                        <a:t>. (</a:t>
                      </a:r>
                      <a:r>
                        <a:rPr lang="ko-KR" altLang="en-US" sz="900" dirty="0" smtClean="0"/>
                        <a:t>서버에서 처리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조회수 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8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8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1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좋아요 개수다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게시물의 좋아요 개수가 늘어나고 하트의 색이 빨간색으로 바뀐다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메뉴바의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버튼을 클릭하면 </a:t>
                      </a:r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화면에 제공된다</a:t>
                      </a:r>
                      <a:r>
                        <a:rPr lang="en-US" altLang="ko-KR" sz="900" dirty="0" smtClean="0"/>
                        <a:t>. (</a:t>
                      </a:r>
                      <a:r>
                        <a:rPr lang="ko-KR" altLang="en-US" sz="900" dirty="0" smtClean="0"/>
                        <a:t>서버에서 처리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9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err="1" smtClean="0"/>
                        <a:t>뉴스피드</a:t>
                      </a:r>
                      <a:r>
                        <a:rPr lang="ko-KR" altLang="en-US" sz="900" dirty="0" smtClean="0"/>
                        <a:t> 화면에서 화면을 </a:t>
                      </a:r>
                      <a:r>
                        <a:rPr lang="ko-KR" altLang="en-US" sz="900" dirty="0" err="1" smtClean="0"/>
                        <a:t>스크롤해서</a:t>
                      </a:r>
                      <a:r>
                        <a:rPr lang="ko-KR" altLang="en-US" sz="900" dirty="0" smtClean="0"/>
                        <a:t> 내리면 </a:t>
                      </a:r>
                      <a:r>
                        <a:rPr lang="ko-KR" altLang="en-US" sz="900" dirty="0" err="1" smtClean="0"/>
                        <a:t>최신순</a:t>
                      </a:r>
                      <a:r>
                        <a:rPr lang="ko-KR" altLang="en-US" sz="900" dirty="0" smtClean="0"/>
                        <a:t> 및 인기순 버튼도 같이 올라간다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03110" y="1187928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1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370248" y="1580066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2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2775" y="1720983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3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7236" y="1705371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4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5197" y="1686898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5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37236" y="2260467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6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979593" y="3054863"/>
            <a:ext cx="276236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8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6888" y="3054863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7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H="1">
            <a:off x="2076324" y="3305474"/>
            <a:ext cx="647066" cy="238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90" y="3183487"/>
            <a:ext cx="291604" cy="2916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3" b="22162"/>
          <a:stretch/>
        </p:blipFill>
        <p:spPr>
          <a:xfrm>
            <a:off x="4273060" y="3054863"/>
            <a:ext cx="1707628" cy="2648995"/>
          </a:xfrm>
          <a:prstGeom prst="rect">
            <a:avLst/>
          </a:prstGeom>
        </p:spPr>
      </p:pic>
      <p:cxnSp>
        <p:nvCxnSpPr>
          <p:cNvPr id="24" name="직선 연결선 23"/>
          <p:cNvCxnSpPr>
            <a:endCxn id="2" idx="3"/>
          </p:cNvCxnSpPr>
          <p:nvPr/>
        </p:nvCxnSpPr>
        <p:spPr>
          <a:xfrm flipH="1" flipV="1">
            <a:off x="483599" y="1313234"/>
            <a:ext cx="3789461" cy="21618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09" y="582684"/>
            <a:ext cx="1192673" cy="667897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 flipH="1">
            <a:off x="457293" y="904173"/>
            <a:ext cx="1239497" cy="409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81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85"/>
            <a:ext cx="9149298" cy="5705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7" dirty="0"/>
          </a:p>
        </p:txBody>
      </p:sp>
      <p:sp>
        <p:nvSpPr>
          <p:cNvPr id="8" name="직사각형 7"/>
          <p:cNvSpPr/>
          <p:nvPr/>
        </p:nvSpPr>
        <p:spPr>
          <a:xfrm>
            <a:off x="0" y="6354"/>
            <a:ext cx="1414839" cy="275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화면제목</a:t>
            </a:r>
            <a:endParaRPr lang="ko-KR" altLang="en-US" sz="1167" dirty="0"/>
          </a:p>
        </p:txBody>
      </p:sp>
      <p:sp>
        <p:nvSpPr>
          <p:cNvPr id="9" name="직사각형 8"/>
          <p:cNvSpPr/>
          <p:nvPr/>
        </p:nvSpPr>
        <p:spPr>
          <a:xfrm>
            <a:off x="-1" y="278552"/>
            <a:ext cx="1414839" cy="275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14839" y="10113"/>
            <a:ext cx="7734460" cy="270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smtClean="0">
                <a:solidFill>
                  <a:schemeClr val="tx1"/>
                </a:solidFill>
              </a:rPr>
              <a:t>동영상 목록 화면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4838" y="281995"/>
            <a:ext cx="7734461" cy="27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err="1">
                <a:solidFill>
                  <a:schemeClr val="tx1"/>
                </a:solidFill>
              </a:rPr>
              <a:t>메인화면에서</a:t>
            </a:r>
            <a:r>
              <a:rPr lang="ko-KR" altLang="en-US" sz="1167" dirty="0">
                <a:solidFill>
                  <a:schemeClr val="tx1"/>
                </a:solidFill>
              </a:rPr>
              <a:t> </a:t>
            </a:r>
            <a:r>
              <a:rPr lang="ko-KR" altLang="en-US" sz="1167" dirty="0" smtClean="0">
                <a:solidFill>
                  <a:schemeClr val="tx1"/>
                </a:solidFill>
              </a:rPr>
              <a:t>동영상 전체보기 버튼을 클릭한 화면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21272"/>
              </p:ext>
            </p:extLst>
          </p:nvPr>
        </p:nvGraphicFramePr>
        <p:xfrm>
          <a:off x="5998539" y="552184"/>
          <a:ext cx="3137138" cy="51628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571"/>
                <a:gridCol w="2666567"/>
              </a:tblGrid>
              <a:tr h="32539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김정윤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7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동영상 전체 목록 이다</a:t>
                      </a:r>
                      <a:r>
                        <a:rPr lang="en-US" altLang="ko-KR" sz="1000" dirty="0" smtClean="0"/>
                        <a:t>. TV</a:t>
                      </a:r>
                      <a:r>
                        <a:rPr lang="ko-KR" altLang="en-US" sz="1000" dirty="0" smtClean="0"/>
                        <a:t>프로그램 카테고리를 상단의 슬라이드 형식으로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기본값으로 </a:t>
                      </a:r>
                      <a:r>
                        <a:rPr lang="ko-KR" altLang="en-US" sz="1000" dirty="0" err="1" smtClean="0"/>
                        <a:t>첫번째</a:t>
                      </a:r>
                      <a:r>
                        <a:rPr lang="ko-KR" altLang="en-US" sz="1000" dirty="0" smtClean="0"/>
                        <a:t> 카테고리가 선택된다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카테고리를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클릭하면 해당하는 동영상 목록을 기본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스크롤 바를 내려서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개째가 되면 서버에서 추가로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개까지 제공한다</a:t>
                      </a:r>
                      <a:r>
                        <a:rPr lang="en-US" altLang="ko-KR" sz="1000" dirty="0" smtClean="0"/>
                        <a:t>. 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해당 동영상이 존재하지 않는 경우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해당 동영상이 존재하지 않습니다</a:t>
                      </a:r>
                      <a:r>
                        <a:rPr lang="en-US" altLang="ko-KR" sz="1000" dirty="0" smtClean="0"/>
                        <a:t>”</a:t>
                      </a:r>
                      <a:r>
                        <a:rPr lang="ko-KR" altLang="en-US" sz="1000" dirty="0" smtClean="0"/>
                        <a:t>의 메시지를 제공한다</a:t>
                      </a:r>
                      <a:r>
                        <a:rPr lang="en-US" altLang="ko-KR" sz="1000" dirty="0" smtClean="0"/>
                        <a:t>. 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비회원일 경우 </a:t>
                      </a:r>
                      <a:r>
                        <a:rPr lang="ko-KR" altLang="en-US" sz="1000" dirty="0" err="1" smtClean="0"/>
                        <a:t>알람창이</a:t>
                      </a:r>
                      <a:r>
                        <a:rPr lang="ko-KR" altLang="en-US" sz="1000" dirty="0" smtClean="0"/>
                        <a:t>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동영상 게시물이다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동영상</a:t>
                      </a:r>
                      <a:r>
                        <a:rPr lang="ko-KR" altLang="en-US" sz="1000" baseline="0" dirty="0" smtClean="0"/>
                        <a:t> 이미지와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포크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좋아요 버튼을 제공한다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동영상 이미지를 클릭하면 동영상 상세보기 화면이 제공된다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레시피에</a:t>
                      </a:r>
                      <a:r>
                        <a:rPr lang="ko-KR" altLang="en-US" sz="1000" dirty="0" smtClean="0"/>
                        <a:t> 대한 점수를 배길 수 있는 포크 버튼이다</a:t>
                      </a:r>
                      <a:r>
                        <a:rPr lang="en-US" altLang="ko-KR" sz="1000" dirty="0" smtClean="0"/>
                        <a:t>. 0~5</a:t>
                      </a:r>
                      <a:r>
                        <a:rPr lang="ko-KR" altLang="en-US" sz="1000" dirty="0" smtClean="0"/>
                        <a:t>점까지 매길 수 있으며</a:t>
                      </a:r>
                      <a:r>
                        <a:rPr lang="ko-KR" altLang="en-US" sz="1000" baseline="0" dirty="0" smtClean="0"/>
                        <a:t> 점수를 매기지 않아도 무관하다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점수를 매기면 색이 채워지고 매기지 않으면 흰색이다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en-US" altLang="ko-KR" sz="1000" dirty="0" smtClean="0"/>
                        <a:t> 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4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1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좋아요 버튼이다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baseline="0" dirty="0" smtClean="0"/>
                        <a:t> 하트 </a:t>
                      </a:r>
                      <a:r>
                        <a:rPr lang="ko-KR" altLang="en-US" sz="1000" baseline="0" dirty="0" err="1" smtClean="0"/>
                        <a:t>이모티콘이</a:t>
                      </a:r>
                      <a:r>
                        <a:rPr lang="ko-KR" altLang="en-US" sz="1000" baseline="0" dirty="0" smtClean="0"/>
                        <a:t> 흰색이면 클릭하면</a:t>
                      </a:r>
                      <a:r>
                        <a:rPr lang="ko-KR" altLang="en-US" sz="1000" dirty="0" smtClean="0"/>
                        <a:t> 활성화</a:t>
                      </a:r>
                      <a:r>
                        <a:rPr lang="ko-KR" altLang="en-US" sz="1000" baseline="0" dirty="0" smtClean="0"/>
                        <a:t> 되고 빨간색으로 바뀐다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하트 </a:t>
                      </a:r>
                      <a:r>
                        <a:rPr lang="ko-KR" altLang="en-US" sz="1000" baseline="0" dirty="0" err="1" smtClean="0"/>
                        <a:t>이모티콘이</a:t>
                      </a:r>
                      <a:r>
                        <a:rPr lang="ko-KR" altLang="en-US" sz="1000" baseline="0" dirty="0" smtClean="0"/>
                        <a:t> 빨간색이면 클릭하면 비활성화 되고 흰색으로 바뀐다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en-US" altLang="ko-KR" sz="1000" dirty="0" smtClean="0"/>
                        <a:t> 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0" r="66017" b="17240"/>
          <a:stretch/>
        </p:blipFill>
        <p:spPr>
          <a:xfrm>
            <a:off x="141390" y="587186"/>
            <a:ext cx="2546895" cy="507862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9517" y="1633364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9761" y="2056795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96613" y="3186785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211960" y="-347212"/>
            <a:ext cx="276236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29953" y="-354720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589714" y="-362781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19672" y="2983519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21899" y="-410624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17107" y="-420094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0" r="8119" b="13460"/>
          <a:stretch/>
        </p:blipFill>
        <p:spPr>
          <a:xfrm>
            <a:off x="3282371" y="587186"/>
            <a:ext cx="2504055" cy="5092372"/>
          </a:xfrm>
          <a:prstGeom prst="rect">
            <a:avLst/>
          </a:prstGeom>
        </p:spPr>
      </p:pic>
      <p:cxnSp>
        <p:nvCxnSpPr>
          <p:cNvPr id="27" name="직선 연결선 26"/>
          <p:cNvCxnSpPr>
            <a:endCxn id="2" idx="3"/>
          </p:cNvCxnSpPr>
          <p:nvPr/>
        </p:nvCxnSpPr>
        <p:spPr>
          <a:xfrm flipH="1" flipV="1">
            <a:off x="400006" y="1758670"/>
            <a:ext cx="2882364" cy="378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835696" y="2837298"/>
            <a:ext cx="974446" cy="4299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42" y="2715311"/>
            <a:ext cx="291604" cy="291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66" y="596977"/>
            <a:ext cx="1148707" cy="643276"/>
          </a:xfrm>
          <a:prstGeom prst="rect">
            <a:avLst/>
          </a:prstGeom>
        </p:spPr>
      </p:pic>
      <p:cxnSp>
        <p:nvCxnSpPr>
          <p:cNvPr id="24" name="직선 연결선 23"/>
          <p:cNvCxnSpPr>
            <a:stCxn id="3" idx="2"/>
            <a:endCxn id="2" idx="3"/>
          </p:cNvCxnSpPr>
          <p:nvPr/>
        </p:nvCxnSpPr>
        <p:spPr>
          <a:xfrm flipH="1">
            <a:off x="400006" y="1240253"/>
            <a:ext cx="1637814" cy="5184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3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1" r="55994" b="13461"/>
          <a:stretch/>
        </p:blipFill>
        <p:spPr>
          <a:xfrm>
            <a:off x="45346" y="565393"/>
            <a:ext cx="2582438" cy="51496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5298" y="278553"/>
            <a:ext cx="9149298" cy="5436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7" dirty="0"/>
          </a:p>
        </p:txBody>
      </p:sp>
      <p:sp>
        <p:nvSpPr>
          <p:cNvPr id="8" name="직사각형 7"/>
          <p:cNvSpPr/>
          <p:nvPr/>
        </p:nvSpPr>
        <p:spPr>
          <a:xfrm>
            <a:off x="0" y="6354"/>
            <a:ext cx="1414839" cy="275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화면제목</a:t>
            </a:r>
            <a:endParaRPr lang="ko-KR" altLang="en-US" sz="1167" dirty="0"/>
          </a:p>
        </p:txBody>
      </p:sp>
      <p:sp>
        <p:nvSpPr>
          <p:cNvPr id="9" name="직사각형 8"/>
          <p:cNvSpPr/>
          <p:nvPr/>
        </p:nvSpPr>
        <p:spPr>
          <a:xfrm>
            <a:off x="-1" y="278552"/>
            <a:ext cx="1414839" cy="275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14839" y="10113"/>
            <a:ext cx="7734460" cy="270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smtClean="0">
                <a:solidFill>
                  <a:schemeClr val="tx1"/>
                </a:solidFill>
              </a:rPr>
              <a:t>등록된 </a:t>
            </a:r>
            <a:r>
              <a:rPr lang="ko-KR" altLang="en-US" sz="1167" dirty="0" err="1" smtClean="0">
                <a:solidFill>
                  <a:schemeClr val="tx1"/>
                </a:solidFill>
              </a:rPr>
              <a:t>팔로우들의</a:t>
            </a:r>
            <a:r>
              <a:rPr lang="ko-KR" altLang="en-US" sz="1167" dirty="0" smtClean="0">
                <a:solidFill>
                  <a:schemeClr val="tx1"/>
                </a:solidFill>
              </a:rPr>
              <a:t> 이벤트 제공</a:t>
            </a:r>
            <a:r>
              <a:rPr lang="en-US" altLang="ko-KR" sz="1167" dirty="0" smtClean="0">
                <a:solidFill>
                  <a:schemeClr val="tx1"/>
                </a:solidFill>
              </a:rPr>
              <a:t>(</a:t>
            </a:r>
            <a:r>
              <a:rPr lang="ko-KR" altLang="en-US" sz="1167" dirty="0" err="1" smtClean="0">
                <a:solidFill>
                  <a:schemeClr val="tx1"/>
                </a:solidFill>
              </a:rPr>
              <a:t>알람</a:t>
            </a:r>
            <a:r>
              <a:rPr lang="en-US" altLang="ko-KR" sz="1167" dirty="0" smtClean="0">
                <a:solidFill>
                  <a:schemeClr val="tx1"/>
                </a:solidFill>
              </a:rPr>
              <a:t>)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4838" y="281995"/>
            <a:ext cx="7734461" cy="27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err="1" smtClean="0">
                <a:solidFill>
                  <a:schemeClr val="tx1"/>
                </a:solidFill>
              </a:rPr>
              <a:t>메인화면에서</a:t>
            </a:r>
            <a:r>
              <a:rPr lang="ko-KR" altLang="en-US" sz="1167" dirty="0" smtClean="0">
                <a:solidFill>
                  <a:schemeClr val="tx1"/>
                </a:solidFill>
              </a:rPr>
              <a:t> </a:t>
            </a:r>
            <a:r>
              <a:rPr lang="ko-KR" altLang="en-US" sz="1167" dirty="0" err="1" smtClean="0">
                <a:solidFill>
                  <a:schemeClr val="tx1"/>
                </a:solidFill>
              </a:rPr>
              <a:t>알람</a:t>
            </a:r>
            <a:r>
              <a:rPr lang="ko-KR" altLang="en-US" sz="1167" dirty="0" smtClean="0">
                <a:solidFill>
                  <a:schemeClr val="tx1"/>
                </a:solidFill>
              </a:rPr>
              <a:t> </a:t>
            </a:r>
            <a:r>
              <a:rPr lang="ko-KR" altLang="en-US" sz="1167" dirty="0">
                <a:solidFill>
                  <a:schemeClr val="tx1"/>
                </a:solidFill>
              </a:rPr>
              <a:t>버튼을 클릭한 화면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738203"/>
              </p:ext>
            </p:extLst>
          </p:nvPr>
        </p:nvGraphicFramePr>
        <p:xfrm>
          <a:off x="6021117" y="552181"/>
          <a:ext cx="3130503" cy="5175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576"/>
                <a:gridCol w="2660927"/>
              </a:tblGrid>
              <a:tr h="37008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김정윤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58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상단 </a:t>
                      </a:r>
                      <a:r>
                        <a:rPr lang="ko-KR" altLang="en-US" sz="1000" dirty="0" err="1" smtClean="0"/>
                        <a:t>메뉴바에서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알람</a:t>
                      </a:r>
                      <a:r>
                        <a:rPr lang="ko-KR" altLang="en-US" sz="1000" dirty="0" smtClean="0"/>
                        <a:t> 버튼을 클릭하면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dirty="0" smtClean="0"/>
                        <a:t>이벤트</a:t>
                      </a:r>
                      <a:r>
                        <a:rPr lang="ko-KR" altLang="en-US" sz="1000" baseline="0" dirty="0" smtClean="0"/>
                        <a:t> 목록이 기본 </a:t>
                      </a:r>
                      <a:r>
                        <a:rPr lang="en-US" altLang="ko-KR" sz="1000" baseline="0" dirty="0" smtClean="0"/>
                        <a:t>6</a:t>
                      </a:r>
                      <a:r>
                        <a:rPr lang="ko-KR" altLang="en-US" sz="1000" baseline="0" dirty="0" smtClean="0"/>
                        <a:t>개 제공된다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baseline="0" dirty="0" smtClean="0"/>
                        <a:t>이벤트가 없으면 </a:t>
                      </a:r>
                      <a:r>
                        <a:rPr lang="en-US" altLang="ko-KR" sz="1000" baseline="0" dirty="0" smtClean="0"/>
                        <a:t>“</a:t>
                      </a:r>
                      <a:r>
                        <a:rPr lang="ko-KR" altLang="en-US" sz="1000" baseline="0" dirty="0" smtClean="0"/>
                        <a:t>게시물이 존재하지 않습니다</a:t>
                      </a:r>
                      <a:r>
                        <a:rPr lang="en-US" altLang="ko-KR" sz="1000" baseline="0" dirty="0" smtClean="0"/>
                        <a:t>”</a:t>
                      </a:r>
                      <a:r>
                        <a:rPr lang="ko-KR" altLang="en-US" sz="1000" baseline="0" dirty="0" smtClean="0"/>
                        <a:t>의 메시지 화면이 제공된다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en-US" altLang="ko-KR" sz="1000" dirty="0" smtClean="0"/>
                        <a:t> 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비회원일 경우 </a:t>
                      </a:r>
                      <a:r>
                        <a:rPr lang="ko-KR" altLang="en-US" sz="1000" dirty="0" err="1" smtClean="0"/>
                        <a:t>알람창이</a:t>
                      </a:r>
                      <a:r>
                        <a:rPr lang="ko-KR" altLang="en-US" sz="1000" dirty="0" smtClean="0"/>
                        <a:t>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알람을</a:t>
                      </a:r>
                      <a:r>
                        <a:rPr lang="ko-KR" altLang="en-US" sz="1000" dirty="0" smtClean="0"/>
                        <a:t> 발생시킨 사람의 프로필 사진이다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프로필 사진을 클릭하면 해당 사용자의 프로필 페이지로 이동한다</a:t>
                      </a:r>
                      <a:r>
                        <a:rPr lang="en-US" altLang="ko-KR" sz="1000" dirty="0" smtClean="0"/>
                        <a:t>. 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5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알람의</a:t>
                      </a:r>
                      <a:r>
                        <a:rPr lang="ko-KR" altLang="en-US" sz="1000" dirty="0" smtClean="0"/>
                        <a:t> 내용이다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4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알람의</a:t>
                      </a:r>
                      <a:r>
                        <a:rPr lang="ko-KR" altLang="en-US" sz="1000" dirty="0" smtClean="0"/>
                        <a:t> 현재 시점으로 </a:t>
                      </a:r>
                      <a:r>
                        <a:rPr lang="ko-KR" altLang="en-US" sz="1000" dirty="0" err="1" smtClean="0"/>
                        <a:t>부터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몇일</a:t>
                      </a:r>
                      <a:r>
                        <a:rPr lang="ko-KR" altLang="en-US" sz="1000" dirty="0" smtClean="0"/>
                        <a:t> 전인지의 날짜를 제공한다</a:t>
                      </a:r>
                      <a:r>
                        <a:rPr lang="en-US" altLang="ko-KR" sz="1000" dirty="0" smtClean="0"/>
                        <a:t>. 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2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알람이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관련 </a:t>
                      </a:r>
                      <a:r>
                        <a:rPr lang="ko-KR" altLang="en-US" sz="1000" dirty="0" err="1" smtClean="0"/>
                        <a:t>알람일</a:t>
                      </a:r>
                      <a:r>
                        <a:rPr lang="ko-KR" altLang="en-US" sz="1000" dirty="0" smtClean="0"/>
                        <a:t> 경우 사진을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사진을 클릭하면 해당 </a:t>
                      </a:r>
                      <a:r>
                        <a:rPr lang="ko-KR" altLang="en-US" sz="1000" dirty="0" err="1" smtClean="0"/>
                        <a:t>레시피</a:t>
                      </a:r>
                      <a:r>
                        <a:rPr lang="ko-KR" altLang="en-US" sz="1000" dirty="0" smtClean="0"/>
                        <a:t> 상세보기 페이지로 이동한다</a:t>
                      </a:r>
                      <a:r>
                        <a:rPr lang="en-US" altLang="ko-KR" sz="1000" dirty="0" smtClean="0"/>
                        <a:t>. 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모든 알림 보기 버튼이다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버튼을 클릭하면 알림이 추가적으로 하단에 제공된다</a:t>
                      </a:r>
                      <a:r>
                        <a:rPr lang="en-US" altLang="ko-KR" sz="1000" dirty="0" smtClean="0"/>
                        <a:t>. 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4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알림이 추가적으로 제공된 화면이다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기본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개까지 추가로 제공되며 스크롤을 내려서 하단에 접근하면 서버에서 추가로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개를 제공해준다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서버에서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8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632321" y="1417340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3528" y="1667951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382943" y="1793256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82943" y="2097941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201416" y="1937418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28894" y="4657700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95936" y="-447358"/>
            <a:ext cx="273670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373690" y="-462927"/>
            <a:ext cx="277883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34" t="13461" b="13461"/>
          <a:stretch/>
        </p:blipFill>
        <p:spPr>
          <a:xfrm>
            <a:off x="2627784" y="641284"/>
            <a:ext cx="2007720" cy="4016416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987824" y="829158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0" b="22280"/>
          <a:stretch/>
        </p:blipFill>
        <p:spPr>
          <a:xfrm>
            <a:off x="4067944" y="2785492"/>
            <a:ext cx="1707238" cy="2664296"/>
          </a:xfrm>
          <a:prstGeom prst="rect">
            <a:avLst/>
          </a:prstGeom>
        </p:spPr>
      </p:pic>
      <p:cxnSp>
        <p:nvCxnSpPr>
          <p:cNvPr id="20" name="직선 연결선 19"/>
          <p:cNvCxnSpPr>
            <a:endCxn id="2" idx="3"/>
          </p:cNvCxnSpPr>
          <p:nvPr/>
        </p:nvCxnSpPr>
        <p:spPr>
          <a:xfrm flipH="1" flipV="1">
            <a:off x="1912810" y="1542646"/>
            <a:ext cx="2227142" cy="1602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1" y="710137"/>
            <a:ext cx="1257241" cy="704055"/>
          </a:xfrm>
          <a:prstGeom prst="rect">
            <a:avLst/>
          </a:prstGeom>
        </p:spPr>
      </p:pic>
      <p:cxnSp>
        <p:nvCxnSpPr>
          <p:cNvPr id="22" name="직선 연결선 21"/>
          <p:cNvCxnSpPr>
            <a:stCxn id="5" idx="2"/>
            <a:endCxn id="2" idx="1"/>
          </p:cNvCxnSpPr>
          <p:nvPr/>
        </p:nvCxnSpPr>
        <p:spPr>
          <a:xfrm>
            <a:off x="964962" y="1414192"/>
            <a:ext cx="667359" cy="1284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4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0" r="58538" b="13460"/>
          <a:stretch/>
        </p:blipFill>
        <p:spPr>
          <a:xfrm>
            <a:off x="966332" y="563217"/>
            <a:ext cx="2474409" cy="51084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5298" y="278553"/>
            <a:ext cx="9149298" cy="5436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67" dirty="0"/>
          </a:p>
        </p:txBody>
      </p:sp>
      <p:sp>
        <p:nvSpPr>
          <p:cNvPr id="8" name="직사각형 7"/>
          <p:cNvSpPr/>
          <p:nvPr/>
        </p:nvSpPr>
        <p:spPr>
          <a:xfrm>
            <a:off x="0" y="6354"/>
            <a:ext cx="1414839" cy="275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화면제목</a:t>
            </a:r>
            <a:endParaRPr lang="ko-KR" altLang="en-US" sz="1167" dirty="0"/>
          </a:p>
        </p:txBody>
      </p:sp>
      <p:sp>
        <p:nvSpPr>
          <p:cNvPr id="9" name="직사각형 8"/>
          <p:cNvSpPr/>
          <p:nvPr/>
        </p:nvSpPr>
        <p:spPr>
          <a:xfrm>
            <a:off x="-1" y="278552"/>
            <a:ext cx="1414839" cy="275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14839" y="10113"/>
            <a:ext cx="7729161" cy="270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67" dirty="0" smtClean="0">
                <a:solidFill>
                  <a:schemeClr val="tx1"/>
                </a:solidFill>
              </a:rPr>
              <a:t>SNS</a:t>
            </a:r>
            <a:r>
              <a:rPr lang="ko-KR" altLang="en-US" sz="1167" dirty="0" smtClean="0">
                <a:solidFill>
                  <a:schemeClr val="tx1"/>
                </a:solidFill>
              </a:rPr>
              <a:t>계정의 친구 목록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4839" y="281995"/>
            <a:ext cx="7729162" cy="271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67" dirty="0" smtClean="0">
                <a:solidFill>
                  <a:schemeClr val="tx1"/>
                </a:solidFill>
              </a:rPr>
              <a:t>프로필 화면에서 </a:t>
            </a:r>
            <a:r>
              <a:rPr lang="ko-KR" altLang="en-US" sz="1167" dirty="0" err="1" smtClean="0">
                <a:solidFill>
                  <a:schemeClr val="tx1"/>
                </a:solidFill>
              </a:rPr>
              <a:t>더보기를</a:t>
            </a:r>
            <a:r>
              <a:rPr lang="ko-KR" altLang="en-US" sz="1167" dirty="0" smtClean="0">
                <a:solidFill>
                  <a:schemeClr val="tx1"/>
                </a:solidFill>
              </a:rPr>
              <a:t> 클릭한 후 친구 목록 버튼을 선택한 경우</a:t>
            </a:r>
            <a:endParaRPr lang="ko-KR" altLang="en-US" sz="1167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885523"/>
              </p:ext>
            </p:extLst>
          </p:nvPr>
        </p:nvGraphicFramePr>
        <p:xfrm>
          <a:off x="6021117" y="552182"/>
          <a:ext cx="3130503" cy="53276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576"/>
                <a:gridCol w="2660927"/>
              </a:tblGrid>
              <a:tr h="30059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Description(</a:t>
                      </a:r>
                      <a:r>
                        <a:rPr lang="ko-KR" altLang="en-US" sz="1500" dirty="0" smtClean="0"/>
                        <a:t>김정윤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6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619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친구 목록 화면이다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선택한 </a:t>
                      </a:r>
                      <a:r>
                        <a:rPr lang="en-US" altLang="ko-KR" sz="1000" dirty="0" smtClean="0"/>
                        <a:t>SNS</a:t>
                      </a:r>
                      <a:r>
                        <a:rPr lang="ko-KR" altLang="en-US" sz="1000" dirty="0" smtClean="0"/>
                        <a:t>계정과 연동된 회원의 목록을 기본값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err="1" smtClean="0"/>
                        <a:t>개제공한다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해당 회원의 프로필 사진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팔로우</a:t>
                      </a:r>
                      <a:r>
                        <a:rPr lang="ko-KR" altLang="en-US" sz="1000" dirty="0" smtClean="0"/>
                        <a:t> 버튼을 제공한다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dirty="0" smtClean="0"/>
                        <a:t>스크롤 바를 내려서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번째 회원에 닿으면 서버는 목록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개를 추가로 제공한다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dirty="0" smtClean="0"/>
                        <a:t> 비회원일 경우 </a:t>
                      </a:r>
                      <a:r>
                        <a:rPr lang="ko-KR" altLang="en-US" sz="1000" dirty="0" err="1" smtClean="0"/>
                        <a:t>알람창이</a:t>
                      </a:r>
                      <a:r>
                        <a:rPr lang="ko-KR" altLang="en-US" sz="1000" dirty="0" smtClean="0"/>
                        <a:t> 제공된다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클라이언트에서 처리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만약 연동된 </a:t>
                      </a:r>
                      <a:r>
                        <a:rPr lang="en-US" altLang="ko-KR" sz="1000" dirty="0" smtClean="0"/>
                        <a:t>SNS</a:t>
                      </a:r>
                      <a:r>
                        <a:rPr lang="ko-KR" altLang="en-US" sz="1000" dirty="0" smtClean="0"/>
                        <a:t>가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개이면 선택 카테고리를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만약 연동된 </a:t>
                      </a:r>
                      <a:r>
                        <a:rPr lang="en-US" altLang="ko-KR" sz="1000" dirty="0" smtClean="0"/>
                        <a:t>SNS</a:t>
                      </a:r>
                      <a:r>
                        <a:rPr lang="ko-KR" altLang="en-US" sz="1000" dirty="0" smtClean="0"/>
                        <a:t>가 </a:t>
                      </a:r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개이면 연동된 </a:t>
                      </a:r>
                      <a:r>
                        <a:rPr lang="en-US" altLang="ko-KR" sz="1000" dirty="0" smtClean="0"/>
                        <a:t>SNS</a:t>
                      </a:r>
                      <a:r>
                        <a:rPr lang="ko-KR" altLang="en-US" sz="1000" dirty="0" smtClean="0"/>
                        <a:t>의 이름의 카테고리를 제공한다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만약 연동된 </a:t>
                      </a:r>
                      <a:r>
                        <a:rPr lang="en-US" altLang="ko-KR" sz="1000" dirty="0" smtClean="0"/>
                        <a:t>SNS</a:t>
                      </a:r>
                      <a:r>
                        <a:rPr lang="ko-KR" altLang="en-US" sz="1000" dirty="0" smtClean="0"/>
                        <a:t>가 없으면 </a:t>
                      </a:r>
                      <a:r>
                        <a:rPr lang="ko-KR" altLang="en-US" sz="1000" dirty="0" err="1" smtClean="0"/>
                        <a:t>알림창을</a:t>
                      </a:r>
                      <a:r>
                        <a:rPr lang="ko-KR" altLang="en-US" sz="1000" dirty="0" smtClean="0"/>
                        <a:t> 제공한다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5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7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4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회원의 프로필 사진이다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클릭하면 해당 회원의 프로필 화면이 제공된다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7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5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회원의 이름이다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클릭하면 해당 회원의 프로필 화면이 제공된다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6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회원의 </a:t>
                      </a:r>
                      <a:r>
                        <a:rPr lang="ko-KR" altLang="en-US" sz="1000" dirty="0" err="1" smtClean="0"/>
                        <a:t>팔로우하기</a:t>
                      </a:r>
                      <a:r>
                        <a:rPr lang="ko-KR" altLang="en-US" sz="1000" dirty="0" smtClean="0"/>
                        <a:t> 버튼이다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err="1" smtClean="0"/>
                        <a:t>팔로우가</a:t>
                      </a:r>
                      <a:r>
                        <a:rPr lang="ko-KR" altLang="en-US" sz="1000" dirty="0" smtClean="0"/>
                        <a:t> 비활성인 경우 클릭하면 </a:t>
                      </a:r>
                      <a:r>
                        <a:rPr lang="ko-KR" altLang="en-US" sz="1000" dirty="0" err="1" smtClean="0"/>
                        <a:t>팔로우가</a:t>
                      </a:r>
                      <a:r>
                        <a:rPr lang="ko-KR" altLang="en-US" sz="1000" dirty="0" smtClean="0"/>
                        <a:t> 활성화 되고 색이 초록색으로 바뀐다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활성인 경우 클릭하면 </a:t>
                      </a:r>
                      <a:r>
                        <a:rPr lang="ko-KR" altLang="en-US" sz="1000" dirty="0" err="1" smtClean="0"/>
                        <a:t>팔로우가</a:t>
                      </a:r>
                      <a:r>
                        <a:rPr lang="ko-KR" altLang="en-US" sz="1000" dirty="0" smtClean="0"/>
                        <a:t> 비활성화 되고 원래의 색으로 바뀐다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9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7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/>
                        <a:t>8</a:t>
                      </a:r>
                      <a:endParaRPr lang="ko-KR" altLang="en-US" sz="15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6200" marR="76200" marT="38100" marB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187960" y="541761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76045" y="1651437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00011" y="2022038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4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64498" y="2043428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28985" y="2043429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95936" y="-447358"/>
            <a:ext cx="273670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8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373690" y="-462927"/>
            <a:ext cx="277883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9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1" r="49583" b="52969"/>
          <a:stretch/>
        </p:blipFill>
        <p:spPr>
          <a:xfrm>
            <a:off x="3506439" y="579893"/>
            <a:ext cx="1734502" cy="2016224"/>
          </a:xfrm>
          <a:prstGeom prst="rect">
            <a:avLst/>
          </a:prstGeom>
        </p:spPr>
      </p:pic>
      <p:cxnSp>
        <p:nvCxnSpPr>
          <p:cNvPr id="24" name="직선 연결선 23"/>
          <p:cNvCxnSpPr>
            <a:stCxn id="14" idx="1"/>
            <a:endCxn id="45" idx="3"/>
          </p:cNvCxnSpPr>
          <p:nvPr/>
        </p:nvCxnSpPr>
        <p:spPr>
          <a:xfrm flipH="1">
            <a:off x="2856534" y="1588005"/>
            <a:ext cx="649905" cy="1887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1" b="22281"/>
          <a:stretch/>
        </p:blipFill>
        <p:spPr>
          <a:xfrm>
            <a:off x="3474972" y="2697048"/>
            <a:ext cx="1892932" cy="2954087"/>
          </a:xfrm>
          <a:prstGeom prst="rect">
            <a:avLst/>
          </a:prstGeom>
        </p:spPr>
      </p:pic>
      <p:cxnSp>
        <p:nvCxnSpPr>
          <p:cNvPr id="29" name="직선 연결선 28"/>
          <p:cNvCxnSpPr>
            <a:stCxn id="3" idx="0"/>
            <a:endCxn id="2" idx="1"/>
          </p:cNvCxnSpPr>
          <p:nvPr/>
        </p:nvCxnSpPr>
        <p:spPr>
          <a:xfrm flipV="1">
            <a:off x="533887" y="667067"/>
            <a:ext cx="654073" cy="721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34" idx="0"/>
            <a:endCxn id="45" idx="1"/>
          </p:cNvCxnSpPr>
          <p:nvPr/>
        </p:nvCxnSpPr>
        <p:spPr>
          <a:xfrm flipV="1">
            <a:off x="610394" y="1776743"/>
            <a:ext cx="1965651" cy="7885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8" y="2565256"/>
            <a:ext cx="1116371" cy="50826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0" t="11751" b="52969"/>
          <a:stretch/>
        </p:blipFill>
        <p:spPr>
          <a:xfrm>
            <a:off x="4672688" y="785872"/>
            <a:ext cx="1267902" cy="1498746"/>
          </a:xfrm>
          <a:prstGeom prst="snip2DiagRect">
            <a:avLst>
              <a:gd name="adj1" fmla="val 0"/>
              <a:gd name="adj2" fmla="val 0"/>
            </a:avLst>
          </a:prstGeom>
        </p:spPr>
      </p:pic>
      <p:sp>
        <p:nvSpPr>
          <p:cNvPr id="51" name="직사각형 50"/>
          <p:cNvSpPr/>
          <p:nvPr/>
        </p:nvSpPr>
        <p:spPr>
          <a:xfrm>
            <a:off x="48466" y="2296487"/>
            <a:ext cx="280489" cy="250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3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197"/>
            <a:ext cx="1067774" cy="5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1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1623</Words>
  <Application>Microsoft Office PowerPoint</Application>
  <PresentationFormat>화면 슬라이드 쇼(16:10)</PresentationFormat>
  <Paragraphs>258</Paragraphs>
  <Slides>9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김소진</dc:creator>
  <cp:lastModifiedBy>User</cp:lastModifiedBy>
  <cp:revision>79</cp:revision>
  <cp:lastPrinted>2015-07-18T05:14:34Z</cp:lastPrinted>
  <dcterms:created xsi:type="dcterms:W3CDTF">2015-05-01T07:39:51Z</dcterms:created>
  <dcterms:modified xsi:type="dcterms:W3CDTF">2015-07-23T03:20:06Z</dcterms:modified>
</cp:coreProperties>
</file>